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300" r:id="rId4"/>
    <p:sldId id="302" r:id="rId5"/>
    <p:sldId id="297" r:id="rId6"/>
    <p:sldId id="284" r:id="rId7"/>
    <p:sldId id="304" r:id="rId8"/>
    <p:sldId id="338" r:id="rId9"/>
    <p:sldId id="305" r:id="rId10"/>
    <p:sldId id="306" r:id="rId11"/>
    <p:sldId id="328" r:id="rId12"/>
    <p:sldId id="307" r:id="rId13"/>
    <p:sldId id="330" r:id="rId14"/>
    <p:sldId id="317" r:id="rId15"/>
    <p:sldId id="334" r:id="rId16"/>
    <p:sldId id="335" r:id="rId17"/>
    <p:sldId id="336" r:id="rId18"/>
    <p:sldId id="303" r:id="rId19"/>
    <p:sldId id="329" r:id="rId20"/>
    <p:sldId id="337" r:id="rId21"/>
    <p:sldId id="339" r:id="rId2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5304854134613"/>
          <c:y val="0.24455601615726816"/>
          <c:w val="0.52486235556762295"/>
          <c:h val="0.75544398384273193"/>
        </c:manualLayout>
      </c:layout>
      <c:pieChart>
        <c:varyColors val="1"/>
        <c:ser>
          <c:idx val="0"/>
          <c:order val="0"/>
          <c:tx>
            <c:strRef>
              <c:f>Hárok1!$B$2</c:f>
              <c:strCache>
                <c:ptCount val="1"/>
                <c:pt idx="0">
                  <c:v>Podiel</c:v>
                </c:pt>
              </c:strCache>
            </c:strRef>
          </c:tx>
          <c:explosion val="3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06-4AEF-AF6C-5802F1CEAD3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06-4AEF-AF6C-5802F1CEAD3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06-4AEF-AF6C-5802F1CEAD3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C06-4AEF-AF6C-5802F1CEAD3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C06-4AEF-AF6C-5802F1CEAD3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C06-4AEF-AF6C-5802F1CEAD30}"/>
              </c:ext>
            </c:extLst>
          </c:dPt>
          <c:dPt>
            <c:idx val="6"/>
            <c:bubble3D val="0"/>
            <c:explosion val="12"/>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C06-4AEF-AF6C-5802F1CEAD3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C06-4AEF-AF6C-5802F1CEAD3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C06-4AEF-AF6C-5802F1CEAD3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BC06-4AEF-AF6C-5802F1CEAD30}"/>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BC06-4AEF-AF6C-5802F1CEAD30}"/>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BC06-4AEF-AF6C-5802F1CEAD30}"/>
              </c:ext>
            </c:extLst>
          </c:dPt>
          <c:dLbls>
            <c:dLbl>
              <c:idx val="0"/>
              <c:layout>
                <c:manualLayout>
                  <c:x val="-0.32712575798714816"/>
                  <c:y val="4.53678024760179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06-4AEF-AF6C-5802F1CEAD30}"/>
                </c:ext>
              </c:extLst>
            </c:dLbl>
            <c:dLbl>
              <c:idx val="1"/>
              <c:layout>
                <c:manualLayout>
                  <c:x val="-7.2175963636729318E-2"/>
                  <c:y val="-4.61559008663739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C06-4AEF-AF6C-5802F1CEAD30}"/>
                </c:ext>
              </c:extLst>
            </c:dLbl>
            <c:dLbl>
              <c:idx val="2"/>
              <c:layout>
                <c:manualLayout>
                  <c:x val="1.3697443710340687E-2"/>
                  <c:y val="-3.8948737602489951E-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lumMod val="25000"/>
                        </a:schemeClr>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layout>
                    <c:manualLayout>
                      <c:w val="0.10767075451775425"/>
                      <c:h val="0.10641139990244582"/>
                    </c:manualLayout>
                  </c15:layout>
                </c:ext>
                <c:ext xmlns:c16="http://schemas.microsoft.com/office/drawing/2014/chart" uri="{C3380CC4-5D6E-409C-BE32-E72D297353CC}">
                  <c16:uniqueId val="{00000005-BC06-4AEF-AF6C-5802F1CEAD30}"/>
                </c:ext>
              </c:extLst>
            </c:dLbl>
            <c:dLbl>
              <c:idx val="3"/>
              <c:layout>
                <c:manualLayout>
                  <c:x val="0.10873093090375198"/>
                  <c:y val="0.1462411446356816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C06-4AEF-AF6C-5802F1CEAD30}"/>
                </c:ext>
              </c:extLst>
            </c:dLbl>
            <c:dLbl>
              <c:idx val="4"/>
              <c:layout>
                <c:manualLayout>
                  <c:x val="0.11491952514556369"/>
                  <c:y val="4.89436276217684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C06-4AEF-AF6C-5802F1CEAD30}"/>
                </c:ext>
              </c:extLst>
            </c:dLbl>
            <c:dLbl>
              <c:idx val="5"/>
              <c:layout>
                <c:manualLayout>
                  <c:x val="3.6932201003610061E-2"/>
                  <c:y val="0.191178677256295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C06-4AEF-AF6C-5802F1CEAD30}"/>
                </c:ext>
              </c:extLst>
            </c:dLbl>
            <c:dLbl>
              <c:idx val="6"/>
              <c:layout>
                <c:manualLayout>
                  <c:x val="-0.11365929294757696"/>
                  <c:y val="-0.19323648066609575"/>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lumMod val="25000"/>
                        </a:schemeClr>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layout>
                    <c:manualLayout>
                      <c:w val="0.10106155911545538"/>
                      <c:h val="9.7561758100737889E-2"/>
                    </c:manualLayout>
                  </c15:layout>
                </c:ext>
                <c:ext xmlns:c16="http://schemas.microsoft.com/office/drawing/2014/chart" uri="{C3380CC4-5D6E-409C-BE32-E72D297353CC}">
                  <c16:uniqueId val="{0000000D-BC06-4AEF-AF6C-5802F1CEAD30}"/>
                </c:ext>
              </c:extLst>
            </c:dLbl>
            <c:dLbl>
              <c:idx val="7"/>
              <c:layout>
                <c:manualLayout>
                  <c:x val="-0.12034208726782715"/>
                  <c:y val="0.273182356630199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C06-4AEF-AF6C-5802F1CEAD30}"/>
                </c:ext>
              </c:extLst>
            </c:dLbl>
            <c:dLbl>
              <c:idx val="8"/>
              <c:layout>
                <c:manualLayout>
                  <c:x val="-0.15429274645267044"/>
                  <c:y val="0.219110166538917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C06-4AEF-AF6C-5802F1CEAD30}"/>
                </c:ext>
              </c:extLst>
            </c:dLbl>
            <c:dLbl>
              <c:idx val="9"/>
              <c:layout>
                <c:manualLayout>
                  <c:x val="-0.17255998531792721"/>
                  <c:y val="0.1549334541146958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C06-4AEF-AF6C-5802F1CEAD30}"/>
                </c:ext>
              </c:extLst>
            </c:dLbl>
            <c:dLbl>
              <c:idx val="10"/>
              <c:layout>
                <c:manualLayout>
                  <c:x val="-0.16138539435444132"/>
                  <c:y val="9.02153160058532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C06-4AEF-AF6C-5802F1CEAD30}"/>
                </c:ext>
              </c:extLst>
            </c:dLbl>
            <c:dLbl>
              <c:idx val="11"/>
              <c:layout>
                <c:manualLayout>
                  <c:x val="-9.8714941523114233E-2"/>
                  <c:y val="-3.41834483078995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C06-4AEF-AF6C-5802F1CEAD3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25000"/>
                      </a:schemeClr>
                    </a:solidFill>
                    <a:latin typeface="+mn-lt"/>
                    <a:ea typeface="+mn-ea"/>
                    <a:cs typeface="+mn-cs"/>
                  </a:defRPr>
                </a:pPr>
                <a:endParaRPr lang="sk-SK"/>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Hárok1!$A$3:$A$14</c:f>
              <c:strCache>
                <c:ptCount val="12"/>
                <c:pt idx="0">
                  <c:v>Obnoviteľné ostatné</c:v>
                </c:pt>
                <c:pt idx="1">
                  <c:v>Biomasa</c:v>
                </c:pt>
                <c:pt idx="2">
                  <c:v>Solárne</c:v>
                </c:pt>
                <c:pt idx="3">
                  <c:v>Geotermálne</c:v>
                </c:pt>
                <c:pt idx="4">
                  <c:v>Veterné</c:v>
                </c:pt>
                <c:pt idx="5">
                  <c:v>Vodné</c:v>
                </c:pt>
                <c:pt idx="6">
                  <c:v>Jadrové</c:v>
                </c:pt>
                <c:pt idx="7">
                  <c:v>Ostatné fosílne</c:v>
                </c:pt>
                <c:pt idx="8">
                  <c:v>Čierne uhlie</c:v>
                </c:pt>
                <c:pt idx="9">
                  <c:v>Hnedé uhlie</c:v>
                </c:pt>
                <c:pt idx="10">
                  <c:v>Ropné produkty</c:v>
                </c:pt>
                <c:pt idx="11">
                  <c:v>Plynné palivo</c:v>
                </c:pt>
              </c:strCache>
            </c:strRef>
          </c:cat>
          <c:val>
            <c:numRef>
              <c:f>Hárok1!$B$3:$B$14</c:f>
              <c:numCache>
                <c:formatCode>0.00%</c:formatCode>
                <c:ptCount val="12"/>
                <c:pt idx="0">
                  <c:v>3.2000000000000002E-3</c:v>
                </c:pt>
                <c:pt idx="1">
                  <c:v>3.3599999999999998E-2</c:v>
                </c:pt>
                <c:pt idx="2">
                  <c:v>2.2100000000000002E-2</c:v>
                </c:pt>
                <c:pt idx="3">
                  <c:v>0</c:v>
                </c:pt>
                <c:pt idx="4">
                  <c:v>1E-4</c:v>
                </c:pt>
                <c:pt idx="5">
                  <c:v>0.1709</c:v>
                </c:pt>
                <c:pt idx="6">
                  <c:v>0.61980000000000002</c:v>
                </c:pt>
                <c:pt idx="7">
                  <c:v>1.8499999999999999E-2</c:v>
                </c:pt>
                <c:pt idx="8">
                  <c:v>1.4200000000000001E-2</c:v>
                </c:pt>
                <c:pt idx="9">
                  <c:v>2.5499999999999998E-2</c:v>
                </c:pt>
                <c:pt idx="10">
                  <c:v>1.0999999999999999E-2</c:v>
                </c:pt>
                <c:pt idx="11">
                  <c:v>8.1199999999999994E-2</c:v>
                </c:pt>
              </c:numCache>
            </c:numRef>
          </c:val>
          <c:extLst>
            <c:ext xmlns:c16="http://schemas.microsoft.com/office/drawing/2014/chart" uri="{C3380CC4-5D6E-409C-BE32-E72D297353CC}">
              <c16:uniqueId val="{00000018-BC06-4AEF-AF6C-5802F1CEAD3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438029871066661"/>
          <c:y val="0.29857618513599965"/>
          <c:w val="0.12044197687381145"/>
          <c:h val="0.5724659973048041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500" b="1" i="0" u="none" strike="noStrike" baseline="0">
                <a:solidFill>
                  <a:srgbClr val="000000"/>
                </a:solidFill>
                <a:latin typeface="Calibri"/>
                <a:ea typeface="Calibri"/>
                <a:cs typeface="Calibri"/>
              </a:defRPr>
            </a:pPr>
            <a:r>
              <a:rPr lang="sk-SK"/>
              <a:t>Vývoj spotreby plynu v TWh</a:t>
            </a:r>
          </a:p>
        </c:rich>
      </c:tx>
      <c:overlay val="0"/>
    </c:title>
    <c:autoTitleDeleted val="0"/>
    <c:plotArea>
      <c:layout/>
      <c:barChart>
        <c:barDir val="col"/>
        <c:grouping val="stacked"/>
        <c:varyColors val="0"/>
        <c:ser>
          <c:idx val="0"/>
          <c:order val="0"/>
          <c:invertIfNegative val="0"/>
          <c:dPt>
            <c:idx val="0"/>
            <c:invertIfNegative val="0"/>
            <c:bubble3D val="0"/>
            <c:spPr>
              <a:solidFill>
                <a:schemeClr val="accent3"/>
              </a:solidFill>
            </c:spPr>
            <c:extLst>
              <c:ext xmlns:c16="http://schemas.microsoft.com/office/drawing/2014/chart" uri="{C3380CC4-5D6E-409C-BE32-E72D297353CC}">
                <c16:uniqueId val="{00000001-AE92-43F9-9875-1880AC1AF1FA}"/>
              </c:ext>
            </c:extLst>
          </c:dPt>
          <c:dPt>
            <c:idx val="1"/>
            <c:invertIfNegative val="0"/>
            <c:bubble3D val="0"/>
            <c:spPr>
              <a:solidFill>
                <a:schemeClr val="accent2"/>
              </a:solidFill>
            </c:spPr>
            <c:extLst>
              <c:ext xmlns:c16="http://schemas.microsoft.com/office/drawing/2014/chart" uri="{C3380CC4-5D6E-409C-BE32-E72D297353CC}">
                <c16:uniqueId val="{00000003-AE92-43F9-9875-1880AC1AF1FA}"/>
              </c:ext>
            </c:extLst>
          </c:dPt>
          <c:dPt>
            <c:idx val="2"/>
            <c:invertIfNegative val="0"/>
            <c:bubble3D val="0"/>
            <c:spPr>
              <a:solidFill>
                <a:schemeClr val="tx2">
                  <a:lumMod val="20000"/>
                  <a:lumOff val="80000"/>
                </a:schemeClr>
              </a:solidFill>
            </c:spPr>
            <c:extLst>
              <c:ext xmlns:c16="http://schemas.microsoft.com/office/drawing/2014/chart" uri="{C3380CC4-5D6E-409C-BE32-E72D297353CC}">
                <c16:uniqueId val="{00000005-AE92-43F9-9875-1880AC1AF1FA}"/>
              </c:ext>
            </c:extLst>
          </c:dPt>
          <c:dPt>
            <c:idx val="3"/>
            <c:invertIfNegative val="0"/>
            <c:bubble3D val="0"/>
            <c:spPr>
              <a:solidFill>
                <a:srgbClr val="FFFF00"/>
              </a:solidFill>
            </c:spPr>
            <c:extLst>
              <c:ext xmlns:c16="http://schemas.microsoft.com/office/drawing/2014/chart" uri="{C3380CC4-5D6E-409C-BE32-E72D297353CC}">
                <c16:uniqueId val="{00000007-AE92-43F9-9875-1880AC1AF1FA}"/>
              </c:ext>
            </c:extLst>
          </c:dPt>
          <c:dLbls>
            <c:dLbl>
              <c:idx val="0"/>
              <c:spPr/>
              <c:txPr>
                <a:bodyPr/>
                <a:lstStyle/>
                <a:p>
                  <a:pPr>
                    <a:defRPr sz="1000" b="0" i="0" u="none" strike="noStrike" baseline="0">
                      <a:solidFill>
                        <a:srgbClr val="000000"/>
                      </a:solidFill>
                      <a:latin typeface="Calibri"/>
                      <a:ea typeface="Calibri"/>
                      <a:cs typeface="Calibri"/>
                    </a:defRPr>
                  </a:pPr>
                  <a:endParaRPr lang="sk-SK"/>
                </a:p>
              </c:txPr>
              <c:dLblPos val="ctr"/>
              <c:showLegendKey val="0"/>
              <c:showVal val="1"/>
              <c:showCatName val="0"/>
              <c:showSerName val="0"/>
              <c:showPercent val="0"/>
              <c:showBubbleSize val="0"/>
              <c:extLst>
                <c:ext xmlns:c16="http://schemas.microsoft.com/office/drawing/2014/chart" uri="{C3380CC4-5D6E-409C-BE32-E72D297353CC}">
                  <c16:uniqueId val="{00000001-AE92-43F9-9875-1880AC1AF1FA}"/>
                </c:ext>
              </c:extLst>
            </c:dLbl>
            <c:dLbl>
              <c:idx val="1"/>
              <c:spPr/>
              <c:txPr>
                <a:bodyPr/>
                <a:lstStyle/>
                <a:p>
                  <a:pPr>
                    <a:defRPr sz="1000" b="0" i="0" u="none" strike="noStrike" baseline="0">
                      <a:solidFill>
                        <a:srgbClr val="000000"/>
                      </a:solidFill>
                      <a:latin typeface="Calibri"/>
                      <a:ea typeface="Calibri"/>
                      <a:cs typeface="Calibri"/>
                    </a:defRPr>
                  </a:pPr>
                  <a:endParaRPr lang="sk-SK"/>
                </a:p>
              </c:txPr>
              <c:dLblPos val="ctr"/>
              <c:showLegendKey val="0"/>
              <c:showVal val="1"/>
              <c:showCatName val="0"/>
              <c:showSerName val="0"/>
              <c:showPercent val="0"/>
              <c:showBubbleSize val="0"/>
              <c:extLst>
                <c:ext xmlns:c16="http://schemas.microsoft.com/office/drawing/2014/chart" uri="{C3380CC4-5D6E-409C-BE32-E72D297353CC}">
                  <c16:uniqueId val="{00000003-AE92-43F9-9875-1880AC1AF1FA}"/>
                </c:ext>
              </c:extLst>
            </c:dLbl>
            <c:dLbl>
              <c:idx val="2"/>
              <c:spPr/>
              <c:txPr>
                <a:bodyPr/>
                <a:lstStyle/>
                <a:p>
                  <a:pPr>
                    <a:defRPr sz="1000" b="0" i="0" u="none" strike="noStrike" baseline="0">
                      <a:solidFill>
                        <a:srgbClr val="000000"/>
                      </a:solidFill>
                      <a:latin typeface="Calibri"/>
                      <a:ea typeface="Calibri"/>
                      <a:cs typeface="Calibri"/>
                    </a:defRPr>
                  </a:pPr>
                  <a:endParaRPr lang="sk-SK"/>
                </a:p>
              </c:txPr>
              <c:dLblPos val="ctr"/>
              <c:showLegendKey val="0"/>
              <c:showVal val="1"/>
              <c:showCatName val="0"/>
              <c:showSerName val="0"/>
              <c:showPercent val="0"/>
              <c:showBubbleSize val="0"/>
              <c:extLst>
                <c:ext xmlns:c16="http://schemas.microsoft.com/office/drawing/2014/chart" uri="{C3380CC4-5D6E-409C-BE32-E72D297353CC}">
                  <c16:uniqueId val="{00000005-AE92-43F9-9875-1880AC1AF1FA}"/>
                </c:ext>
              </c:extLst>
            </c:dLbl>
            <c:dLbl>
              <c:idx val="3"/>
              <c:spPr/>
              <c:txPr>
                <a:bodyPr/>
                <a:lstStyle/>
                <a:p>
                  <a:pPr>
                    <a:defRPr sz="1000" b="0" i="0" u="none" strike="noStrike" baseline="0">
                      <a:solidFill>
                        <a:srgbClr val="000000"/>
                      </a:solidFill>
                      <a:latin typeface="Calibri"/>
                      <a:ea typeface="Calibri"/>
                      <a:cs typeface="Calibri"/>
                    </a:defRPr>
                  </a:pPr>
                  <a:endParaRPr lang="sk-SK"/>
                </a:p>
              </c:txPr>
              <c:dLblPos val="ctr"/>
              <c:showLegendKey val="0"/>
              <c:showVal val="1"/>
              <c:showCatName val="0"/>
              <c:showSerName val="0"/>
              <c:showPercent val="0"/>
              <c:showBubbleSize val="0"/>
              <c:extLst>
                <c:ext xmlns:c16="http://schemas.microsoft.com/office/drawing/2014/chart" uri="{C3380CC4-5D6E-409C-BE32-E72D297353CC}">
                  <c16:uniqueId val="{00000007-AE92-43F9-9875-1880AC1AF1FA}"/>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sk-S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Spotreba_SR!$E$2:$I$2</c:f>
              <c:numCache>
                <c:formatCode>General</c:formatCode>
                <c:ptCount val="5"/>
                <c:pt idx="0">
                  <c:v>2019</c:v>
                </c:pt>
                <c:pt idx="1">
                  <c:v>2020</c:v>
                </c:pt>
                <c:pt idx="2">
                  <c:v>2021</c:v>
                </c:pt>
                <c:pt idx="3">
                  <c:v>2022</c:v>
                </c:pt>
                <c:pt idx="4">
                  <c:v>2023</c:v>
                </c:pt>
              </c:numCache>
            </c:numRef>
          </c:cat>
          <c:val>
            <c:numRef>
              <c:f>Spotreba_SR!$E$3:$I$3</c:f>
              <c:numCache>
                <c:formatCode>0.0</c:formatCode>
                <c:ptCount val="5"/>
                <c:pt idx="0">
                  <c:v>51.9</c:v>
                </c:pt>
                <c:pt idx="1">
                  <c:v>52.1</c:v>
                </c:pt>
                <c:pt idx="2">
                  <c:v>56.7</c:v>
                </c:pt>
                <c:pt idx="3">
                  <c:v>45.45</c:v>
                </c:pt>
                <c:pt idx="4">
                  <c:v>45</c:v>
                </c:pt>
              </c:numCache>
            </c:numRef>
          </c:val>
          <c:extLst>
            <c:ext xmlns:c16="http://schemas.microsoft.com/office/drawing/2014/chart" uri="{C3380CC4-5D6E-409C-BE32-E72D297353CC}">
              <c16:uniqueId val="{00000008-AE92-43F9-9875-1880AC1AF1FA}"/>
            </c:ext>
          </c:extLst>
        </c:ser>
        <c:dLbls>
          <c:showLegendKey val="0"/>
          <c:showVal val="0"/>
          <c:showCatName val="0"/>
          <c:showSerName val="0"/>
          <c:showPercent val="0"/>
          <c:showBubbleSize val="0"/>
        </c:dLbls>
        <c:gapWidth val="150"/>
        <c:overlap val="100"/>
        <c:axId val="481922248"/>
        <c:axId val="481914800"/>
      </c:barChart>
      <c:catAx>
        <c:axId val="48192224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k-SK"/>
          </a:p>
        </c:txPr>
        <c:crossAx val="481914800"/>
        <c:crosses val="autoZero"/>
        <c:auto val="1"/>
        <c:lblAlgn val="ctr"/>
        <c:lblOffset val="100"/>
        <c:noMultiLvlLbl val="0"/>
      </c:catAx>
      <c:valAx>
        <c:axId val="481914800"/>
        <c:scaling>
          <c:orientation val="minMax"/>
        </c:scaling>
        <c:delete val="0"/>
        <c:axPos val="l"/>
        <c:majorGridlines>
          <c:spPr>
            <a:ln>
              <a:noFill/>
            </a:ln>
          </c:spPr>
        </c:majorGridlines>
        <c:title>
          <c:tx>
            <c:rich>
              <a:bodyPr/>
              <a:lstStyle/>
              <a:p>
                <a:pPr>
                  <a:defRPr sz="1000" b="1" i="0" u="none" strike="noStrike" baseline="0">
                    <a:solidFill>
                      <a:srgbClr val="000000"/>
                    </a:solidFill>
                    <a:latin typeface="Calibri"/>
                    <a:ea typeface="Calibri"/>
                    <a:cs typeface="Calibri"/>
                  </a:defRPr>
                </a:pPr>
                <a:r>
                  <a:rPr lang="sk-SK"/>
                  <a:t>TWh</a:t>
                </a:r>
              </a:p>
            </c:rich>
          </c:tx>
          <c:overlay val="0"/>
        </c:title>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k-SK"/>
          </a:p>
        </c:txPr>
        <c:crossAx val="481922248"/>
        <c:crosses val="autoZero"/>
        <c:crossBetween val="between"/>
      </c:valAx>
      <c:spPr>
        <a:noFill/>
        <a:ln w="25400">
          <a:no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sk-S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453AD0-846C-430F-B9AD-AF163A1E9BD7}" type="datetimeFigureOut">
              <a:rPr lang="sk-SK" smtClean="0"/>
              <a:pPr/>
              <a:t>5. 6. 2024</a:t>
            </a:fld>
            <a:endParaRPr lang="sk-SK"/>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770072-7106-4C95-ACC6-AB76F15256FB}"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C770072-7106-4C95-ACC6-AB76F15256FB}"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C770072-7106-4C95-ACC6-AB76F15256FB}"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C770072-7106-4C95-ACC6-AB76F15256FB}" type="slidenum">
              <a:rPr lang="sk-SK" smtClean="0"/>
              <a:pPr/>
              <a:t>‹#›</a:t>
            </a:fld>
            <a:endParaRPr lang="sk-SK"/>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C770072-7106-4C95-ACC6-AB76F15256FB}" type="slidenum">
              <a:rPr lang="sk-SK" smtClean="0"/>
              <a:pPr/>
              <a:t>‹#›</a:t>
            </a:fld>
            <a:endParaRPr lang="sk-SK"/>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C770072-7106-4C95-ACC6-AB76F15256FB}" type="slidenum">
              <a:rPr lang="sk-SK" smtClean="0"/>
              <a:pPr/>
              <a:t>‹#›</a:t>
            </a:fld>
            <a:endParaRPr lang="sk-SK"/>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C770072-7106-4C95-ACC6-AB76F15256FB}"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C770072-7106-4C95-ACC6-AB76F15256FB}" type="slidenum">
              <a:rPr lang="sk-SK" smtClean="0"/>
              <a:pPr/>
              <a:t>‹#›</a:t>
            </a:fld>
            <a:endParaRPr lang="sk-SK"/>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53AD0-846C-430F-B9AD-AF163A1E9BD7}" type="datetimeFigureOut">
              <a:rPr lang="sk-SK" smtClean="0"/>
              <a:pPr/>
              <a:t>5. 6. 2024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C770072-7106-4C95-ACC6-AB76F15256FB}"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4453AD0-846C-430F-B9AD-AF163A1E9BD7}" type="datetimeFigureOut">
              <a:rPr lang="sk-SK" smtClean="0"/>
              <a:pPr/>
              <a:t>5. 6. 2024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C770072-7106-4C95-ACC6-AB76F15256FB}"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F4453AD0-846C-430F-B9AD-AF163A1E9BD7}" type="datetimeFigureOut">
              <a:rPr lang="sk-SK" smtClean="0"/>
              <a:pPr/>
              <a:t>5. 6. 2024</a:t>
            </a:fld>
            <a:endParaRPr lang="sk-SK"/>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770072-7106-4C95-ACC6-AB76F15256FB}" type="slidenum">
              <a:rPr lang="sk-SK" smtClean="0"/>
              <a:pPr/>
              <a:t>‹#›</a:t>
            </a:fld>
            <a:endParaRPr lang="sk-SK"/>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453AD0-846C-430F-B9AD-AF163A1E9BD7}" type="datetimeFigureOut">
              <a:rPr lang="sk-SK" smtClean="0"/>
              <a:pPr/>
              <a:t>5. 6. 2024</a:t>
            </a:fld>
            <a:endParaRPr lang="sk-SK"/>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770072-7106-4C95-ACC6-AB76F15256FB}"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ov-lex.sk/pravne-predpisy/SK/ZZ/2022/451/20221216#poznamky.poznamka-28" TargetMode="External"/><Relationship Id="rId2" Type="http://schemas.openxmlformats.org/officeDocument/2006/relationships/hyperlink" Target="https://www.slov-lex.sk/pravne-predpisy/SK/ZZ/2023/246/20230701#poznamky.poznamka-2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ov-lex.sk/vyhladavanie-pravnych-predpisov?p_p_id=enactmentSearch_WAR_portletsez&amp;p_p_lifecycle=1&amp;p_p_state=normal&amp;p_p_mode=view&amp;p_p_col_id=column-2&amp;p_p_col_count=1&amp;_enactmentSearch_WAR_portletsez_iri=%2FSK%2FZZ%2F2022%2F493%2F20230101&amp;_enactmentSearch_WAR_portletsez_zodpovedajucaUcinnost=26.05.2023" TargetMode="External"/><Relationship Id="rId2" Type="http://schemas.openxmlformats.org/officeDocument/2006/relationships/hyperlink" Target="https://www.slov-lex.sk/vyhladavanie-pravnych-predpisov?p_p_id=enactmentSearch_WAR_portletsez&amp;p_p_lifecycle=1&amp;p_p_state=normal&amp;p_p_mode=view&amp;p_p_col_id=column-2&amp;p_p_col_count=1&amp;_enactmentSearch_WAR_portletsez_iri=%2FSK%2FZZ%2F2022%2F492%2F20230101&amp;_enactmentSearch_WAR_portletsez_zodpovedajucaUcinnost=26.05.202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urso.gov.sk/sites/default/files/2196_2017-EU_sk.pdf" TargetMode="External"/><Relationship Id="rId13" Type="http://schemas.openxmlformats.org/officeDocument/2006/relationships/hyperlink" Target="http://www.urso.gov.sk/sites/default/files/NK_1719_2016-EU_sk.pdf" TargetMode="External"/><Relationship Id="rId3" Type="http://schemas.openxmlformats.org/officeDocument/2006/relationships/hyperlink" Target="http://www.urso.gov.sk/sites/default/files/dokumenty/CELEX_32019R0943_SK_TXT.pdf" TargetMode="External"/><Relationship Id="rId7" Type="http://schemas.openxmlformats.org/officeDocument/2006/relationships/hyperlink" Target="http://www.urso.gov.sk/sites/default/files/2195_2017-EU_sk.pdf" TargetMode="External"/><Relationship Id="rId12" Type="http://schemas.openxmlformats.org/officeDocument/2006/relationships/hyperlink" Target="http://www.urso.gov.sk/sites/default/files/NK_460-2017_EU_sk.pdf" TargetMode="External"/><Relationship Id="rId2" Type="http://schemas.openxmlformats.org/officeDocument/2006/relationships/hyperlink" Target="https://www.slov-lex.sk/pravne-predpisy/SK/ZZ/1990/372/" TargetMode="External"/><Relationship Id="rId16" Type="http://schemas.openxmlformats.org/officeDocument/2006/relationships/hyperlink" Target="http://www.urso.gov.sk/sites/default/files/NK_631_2016-EU_sk.pdf" TargetMode="External"/><Relationship Id="rId1" Type="http://schemas.openxmlformats.org/officeDocument/2006/relationships/slideLayout" Target="../slideLayouts/slideLayout2.xml"/><Relationship Id="rId6" Type="http://schemas.openxmlformats.org/officeDocument/2006/relationships/hyperlink" Target="http://www.urso.gov.sk/sites/default/files/CELEX_32018R1999_SK_TXT.pdf" TargetMode="External"/><Relationship Id="rId11" Type="http://schemas.openxmlformats.org/officeDocument/2006/relationships/hyperlink" Target="http://www.urso.gov.sk/sites/default/files/NK_459-2017_EU_sk.pdf" TargetMode="External"/><Relationship Id="rId5" Type="http://schemas.openxmlformats.org/officeDocument/2006/relationships/hyperlink" Target="http://www.urso.gov.sk/sites/default/files/dokumenty/CELEX_32019R0941_SK_TXT.pdf" TargetMode="External"/><Relationship Id="rId15" Type="http://schemas.openxmlformats.org/officeDocument/2006/relationships/hyperlink" Target="http://www.urso.gov.sk/sites/default/files/NK_1388-2016_sk.pdf" TargetMode="External"/><Relationship Id="rId10" Type="http://schemas.openxmlformats.org/officeDocument/2006/relationships/hyperlink" Target="http://www.urso.gov.sk/sites/default/files/1485_2017-EU_sk.pdf" TargetMode="External"/><Relationship Id="rId4" Type="http://schemas.openxmlformats.org/officeDocument/2006/relationships/hyperlink" Target="http://www.urso.gov.sk/sites/default/files/dokumenty/CELEX_32019R0942_SK_TXT.pdf" TargetMode="External"/><Relationship Id="rId9" Type="http://schemas.openxmlformats.org/officeDocument/2006/relationships/hyperlink" Target="http://www.urso.gov.sk/sites/default/files/dokumenty/1938_2017_EU_sk.pdf" TargetMode="External"/><Relationship Id="rId14" Type="http://schemas.openxmlformats.org/officeDocument/2006/relationships/hyperlink" Target="http://www.urso.gov.sk/sites/default/files/NK_1447_2016-EU_sk.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1584175"/>
          </a:xfrm>
        </p:spPr>
        <p:txBody>
          <a:bodyPr>
            <a:normAutofit fontScale="90000"/>
          </a:bodyPr>
          <a:lstStyle/>
          <a:p>
            <a:pPr algn="ctr"/>
            <a:r>
              <a:rPr lang="sk-SK" sz="2800" b="1" dirty="0">
                <a:effectLst/>
                <a:latin typeface="Arial" panose="020B0604020202020204" pitchFamily="34" charset="0"/>
                <a:ea typeface="Calibri" panose="020F0502020204030204" pitchFamily="34" charset="0"/>
              </a:rPr>
              <a:t>Cenotvorba v sieťových odvetviach, vývoj cien energií pre obdobia rokov 2025-2027, nové príležitosti pre znalcov v odbore elektrotechnika a energetika. </a:t>
            </a:r>
            <a:endParaRPr lang="sk-SK" sz="2800" dirty="0">
              <a:solidFill>
                <a:srgbClr val="C00000"/>
              </a:solidFill>
            </a:endParaRPr>
          </a:p>
        </p:txBody>
      </p:sp>
      <p:sp>
        <p:nvSpPr>
          <p:cNvPr id="3" name="Subtitle 2"/>
          <p:cNvSpPr>
            <a:spLocks noGrp="1"/>
          </p:cNvSpPr>
          <p:nvPr>
            <p:ph type="subTitle" idx="1"/>
          </p:nvPr>
        </p:nvSpPr>
        <p:spPr>
          <a:xfrm>
            <a:off x="685800" y="3551680"/>
            <a:ext cx="7772400" cy="1199704"/>
          </a:xfrm>
        </p:spPr>
        <p:txBody>
          <a:bodyPr>
            <a:normAutofit/>
          </a:bodyPr>
          <a:lstStyle/>
          <a:p>
            <a:r>
              <a:rPr lang="sk-SK" dirty="0"/>
              <a:t>Jozef Holjenčík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5D78831-29AB-080C-8CAA-1002D5C4DA3B}"/>
              </a:ext>
            </a:extLst>
          </p:cNvPr>
          <p:cNvSpPr>
            <a:spLocks noGrp="1"/>
          </p:cNvSpPr>
          <p:nvPr>
            <p:ph type="title"/>
          </p:nvPr>
        </p:nvSpPr>
        <p:spPr>
          <a:xfrm>
            <a:off x="457200" y="274638"/>
            <a:ext cx="8229600" cy="706090"/>
          </a:xfrm>
        </p:spPr>
        <p:txBody>
          <a:bodyPr>
            <a:normAutofit fontScale="90000"/>
          </a:bodyPr>
          <a:lstStyle/>
          <a:p>
            <a:r>
              <a:rPr lang="sk-SK" dirty="0">
                <a:solidFill>
                  <a:schemeClr val="tx1"/>
                </a:solidFill>
              </a:rPr>
              <a:t>Vývoj cien plynu</a:t>
            </a:r>
          </a:p>
        </p:txBody>
      </p:sp>
      <p:pic>
        <p:nvPicPr>
          <p:cNvPr id="4" name="Zástupný objekt pre obsah 3">
            <a:extLst>
              <a:ext uri="{FF2B5EF4-FFF2-40B4-BE49-F238E27FC236}">
                <a16:creationId xmlns:a16="http://schemas.microsoft.com/office/drawing/2014/main" id="{322D7A92-354E-082F-7EBD-15211C7551A5}"/>
              </a:ext>
            </a:extLst>
          </p:cNvPr>
          <p:cNvPicPr>
            <a:picLocks noGrp="1" noChangeAspect="1"/>
          </p:cNvPicPr>
          <p:nvPr>
            <p:ph idx="1"/>
          </p:nvPr>
        </p:nvPicPr>
        <p:blipFill>
          <a:blip r:embed="rId2"/>
          <a:stretch>
            <a:fillRect/>
          </a:stretch>
        </p:blipFill>
        <p:spPr>
          <a:xfrm>
            <a:off x="457200" y="1772816"/>
            <a:ext cx="8229600" cy="4536504"/>
          </a:xfrm>
          <a:prstGeom prst="rect">
            <a:avLst/>
          </a:prstGeom>
        </p:spPr>
      </p:pic>
    </p:spTree>
    <p:extLst>
      <p:ext uri="{BB962C8B-B14F-4D97-AF65-F5344CB8AC3E}">
        <p14:creationId xmlns:p14="http://schemas.microsoft.com/office/powerpoint/2010/main" val="232210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853367-4A5B-4CB7-B735-7A49E49F9BEC}"/>
              </a:ext>
            </a:extLst>
          </p:cNvPr>
          <p:cNvSpPr txBox="1">
            <a:spLocks/>
          </p:cNvSpPr>
          <p:nvPr/>
        </p:nvSpPr>
        <p:spPr>
          <a:xfrm>
            <a:off x="800837" y="1230215"/>
            <a:ext cx="7745484" cy="26416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575" dirty="0">
                <a:solidFill>
                  <a:prstClr val="white"/>
                </a:solidFill>
              </a:rPr>
              <a:t> </a:t>
            </a:r>
          </a:p>
          <a:p>
            <a:pPr marL="0" indent="0">
              <a:buNone/>
            </a:pPr>
            <a:endParaRPr lang="en-US" sz="1575" dirty="0">
              <a:solidFill>
                <a:prstClr val="white"/>
              </a:solidFill>
            </a:endParaRPr>
          </a:p>
        </p:txBody>
      </p:sp>
      <p:sp>
        <p:nvSpPr>
          <p:cNvPr id="2" name="BlokTextu 1">
            <a:extLst>
              <a:ext uri="{FF2B5EF4-FFF2-40B4-BE49-F238E27FC236}">
                <a16:creationId xmlns:a16="http://schemas.microsoft.com/office/drawing/2014/main" id="{205C191B-ABC7-4BE3-2B38-8F53026FC784}"/>
              </a:ext>
            </a:extLst>
          </p:cNvPr>
          <p:cNvSpPr txBox="1"/>
          <p:nvPr/>
        </p:nvSpPr>
        <p:spPr>
          <a:xfrm>
            <a:off x="800837" y="1217381"/>
            <a:ext cx="2664512" cy="300082"/>
          </a:xfrm>
          <a:prstGeom prst="rect">
            <a:avLst/>
          </a:prstGeom>
          <a:noFill/>
        </p:spPr>
        <p:txBody>
          <a:bodyPr wrap="none" rtlCol="0">
            <a:spAutoFit/>
          </a:bodyPr>
          <a:lstStyle/>
          <a:p>
            <a:r>
              <a:rPr lang="sk-SK" sz="1350" dirty="0">
                <a:solidFill>
                  <a:prstClr val="white"/>
                </a:solidFill>
              </a:rPr>
              <a:t>Plynárenská infraštruktúra EU</a:t>
            </a:r>
          </a:p>
        </p:txBody>
      </p:sp>
      <p:sp>
        <p:nvSpPr>
          <p:cNvPr id="8" name="BlokTextu 7">
            <a:extLst>
              <a:ext uri="{FF2B5EF4-FFF2-40B4-BE49-F238E27FC236}">
                <a16:creationId xmlns:a16="http://schemas.microsoft.com/office/drawing/2014/main" id="{CB38717A-16C9-6FBD-EA3E-FDB83D14EA18}"/>
              </a:ext>
            </a:extLst>
          </p:cNvPr>
          <p:cNvSpPr txBox="1"/>
          <p:nvPr/>
        </p:nvSpPr>
        <p:spPr>
          <a:xfrm>
            <a:off x="395536" y="5177422"/>
            <a:ext cx="8365807" cy="369332"/>
          </a:xfrm>
          <a:prstGeom prst="rect">
            <a:avLst/>
          </a:prstGeom>
          <a:noFill/>
        </p:spPr>
        <p:txBody>
          <a:bodyPr wrap="square">
            <a:spAutoFit/>
          </a:bodyPr>
          <a:lstStyle/>
          <a:p>
            <a:r>
              <a:rPr lang="sk-SK" sz="600" dirty="0">
                <a:solidFill>
                  <a:prstClr val="black"/>
                </a:solidFill>
              </a:rPr>
              <a:t>ZDROJE: GIE LNG </a:t>
            </a:r>
            <a:r>
              <a:rPr lang="sk-SK" sz="600" dirty="0" err="1">
                <a:solidFill>
                  <a:prstClr val="black"/>
                </a:solidFill>
              </a:rPr>
              <a:t>Map,ENTSOG</a:t>
            </a:r>
            <a:r>
              <a:rPr lang="sk-SK" sz="600" dirty="0">
                <a:solidFill>
                  <a:prstClr val="black"/>
                </a:solidFill>
              </a:rPr>
              <a:t> </a:t>
            </a:r>
            <a:r>
              <a:rPr lang="sk-SK" sz="600" dirty="0" err="1">
                <a:solidFill>
                  <a:prstClr val="black"/>
                </a:solidFill>
              </a:rPr>
              <a:t>Transparency</a:t>
            </a:r>
            <a:r>
              <a:rPr lang="sk-SK" sz="600" dirty="0">
                <a:solidFill>
                  <a:prstClr val="black"/>
                </a:solidFill>
              </a:rPr>
              <a:t> </a:t>
            </a:r>
            <a:r>
              <a:rPr lang="sk-SK" sz="600" dirty="0" err="1">
                <a:solidFill>
                  <a:prstClr val="black"/>
                </a:solidFill>
              </a:rPr>
              <a:t>platform,www.energy.ec.eU,ceer</a:t>
            </a:r>
            <a:r>
              <a:rPr lang="sk-SK" sz="600" dirty="0">
                <a:solidFill>
                  <a:prstClr val="black"/>
                </a:solidFill>
              </a:rPr>
              <a:t> report 2022,Project (</a:t>
            </a:r>
            <a:r>
              <a:rPr lang="sk-SK" sz="600" dirty="0" err="1">
                <a:solidFill>
                  <a:prstClr val="black"/>
                </a:solidFill>
              </a:rPr>
              <a:t>turkstream.info,MEDGAZ</a:t>
            </a:r>
            <a:r>
              <a:rPr lang="sk-SK" sz="600" dirty="0">
                <a:solidFill>
                  <a:prstClr val="black"/>
                </a:solidFill>
              </a:rPr>
              <a:t> </a:t>
            </a:r>
            <a:r>
              <a:rPr lang="sk-SK" sz="600" dirty="0" err="1">
                <a:solidFill>
                  <a:prstClr val="black"/>
                </a:solidFill>
              </a:rPr>
              <a:t>website</a:t>
            </a:r>
            <a:r>
              <a:rPr lang="sk-SK" sz="600" dirty="0">
                <a:solidFill>
                  <a:prstClr val="black"/>
                </a:solidFill>
              </a:rPr>
              <a:t>, Maghreb-</a:t>
            </a:r>
            <a:r>
              <a:rPr lang="sk-SK" sz="600" dirty="0" err="1">
                <a:solidFill>
                  <a:prstClr val="black"/>
                </a:solidFill>
              </a:rPr>
              <a:t>Europe</a:t>
            </a:r>
            <a:r>
              <a:rPr lang="sk-SK" sz="600" dirty="0">
                <a:solidFill>
                  <a:prstClr val="black"/>
                </a:solidFill>
              </a:rPr>
              <a:t> </a:t>
            </a:r>
            <a:r>
              <a:rPr lang="sk-SK" sz="600" dirty="0" err="1">
                <a:solidFill>
                  <a:prstClr val="black"/>
                </a:solidFill>
              </a:rPr>
              <a:t>gas</a:t>
            </a:r>
            <a:r>
              <a:rPr lang="sk-SK" sz="600" dirty="0">
                <a:solidFill>
                  <a:prstClr val="black"/>
                </a:solidFill>
              </a:rPr>
              <a:t> </a:t>
            </a:r>
            <a:r>
              <a:rPr lang="sk-SK" sz="600" dirty="0" err="1">
                <a:solidFill>
                  <a:prstClr val="black"/>
                </a:solidFill>
              </a:rPr>
              <a:t>pipeline</a:t>
            </a:r>
            <a:r>
              <a:rPr lang="sk-SK" sz="600" dirty="0">
                <a:solidFill>
                  <a:prstClr val="black"/>
                </a:solidFill>
              </a:rPr>
              <a:t> (MEG), </a:t>
            </a:r>
            <a:r>
              <a:rPr lang="sk-SK" sz="600" dirty="0" err="1">
                <a:solidFill>
                  <a:prstClr val="black"/>
                </a:solidFill>
              </a:rPr>
              <a:t>European</a:t>
            </a:r>
            <a:r>
              <a:rPr lang="sk-SK" sz="600" dirty="0">
                <a:solidFill>
                  <a:prstClr val="black"/>
                </a:solidFill>
              </a:rPr>
              <a:t> </a:t>
            </a:r>
            <a:r>
              <a:rPr lang="sk-SK" sz="600" dirty="0" err="1">
                <a:solidFill>
                  <a:prstClr val="black"/>
                </a:solidFill>
              </a:rPr>
              <a:t>Parliament</a:t>
            </a:r>
            <a:r>
              <a:rPr lang="sk-SK" sz="600" dirty="0">
                <a:solidFill>
                  <a:prstClr val="black"/>
                </a:solidFill>
              </a:rPr>
              <a:t> ,International transport - </a:t>
            </a:r>
            <a:r>
              <a:rPr lang="sk-SK" sz="600" dirty="0" err="1">
                <a:solidFill>
                  <a:prstClr val="black"/>
                </a:solidFill>
              </a:rPr>
              <a:t>Eni</a:t>
            </a:r>
            <a:r>
              <a:rPr lang="sk-SK" sz="600" dirty="0">
                <a:solidFill>
                  <a:prstClr val="black"/>
                </a:solidFill>
              </a:rPr>
              <a:t> </a:t>
            </a:r>
            <a:r>
              <a:rPr lang="sk-SK" sz="600" dirty="0" err="1">
                <a:solidFill>
                  <a:prstClr val="black"/>
                </a:solidFill>
              </a:rPr>
              <a:t>S.p.A</a:t>
            </a:r>
            <a:r>
              <a:rPr lang="sk-SK" sz="600" dirty="0">
                <a:solidFill>
                  <a:prstClr val="black"/>
                </a:solidFill>
              </a:rPr>
              <a:t>. </a:t>
            </a:r>
            <a:r>
              <a:rPr lang="sk-SK" sz="600" dirty="0" err="1">
                <a:solidFill>
                  <a:prstClr val="black"/>
                </a:solidFill>
              </a:rPr>
              <a:t>Factbook</a:t>
            </a:r>
            <a:r>
              <a:rPr lang="sk-SK" sz="600" dirty="0">
                <a:solidFill>
                  <a:prstClr val="black"/>
                </a:solidFill>
              </a:rPr>
              <a:t> 2013,Hydrocarbons </a:t>
            </a:r>
            <a:r>
              <a:rPr lang="sk-SK" sz="600" dirty="0" err="1">
                <a:solidFill>
                  <a:prstClr val="black"/>
                </a:solidFill>
              </a:rPr>
              <a:t>Technology,cere</a:t>
            </a:r>
            <a:r>
              <a:rPr lang="sk-SK" sz="600" dirty="0">
                <a:solidFill>
                  <a:prstClr val="black"/>
                </a:solidFill>
              </a:rPr>
              <a:t> </a:t>
            </a:r>
            <a:r>
              <a:rPr lang="sk-SK" sz="600" dirty="0" err="1">
                <a:solidFill>
                  <a:prstClr val="black"/>
                </a:solidFill>
              </a:rPr>
              <a:t>analysis,https</a:t>
            </a:r>
            <a:r>
              <a:rPr lang="sk-SK" sz="600" dirty="0">
                <a:solidFill>
                  <a:prstClr val="black"/>
                </a:solidFill>
              </a:rPr>
              <a:t>://www.nord-stream.com,Baltic </a:t>
            </a:r>
            <a:r>
              <a:rPr lang="sk-SK" sz="600" dirty="0" err="1">
                <a:solidFill>
                  <a:prstClr val="black"/>
                </a:solidFill>
              </a:rPr>
              <a:t>Pipe</a:t>
            </a:r>
            <a:r>
              <a:rPr lang="sk-SK" sz="600" dirty="0">
                <a:solidFill>
                  <a:prstClr val="black"/>
                </a:solidFill>
              </a:rPr>
              <a:t> - </a:t>
            </a:r>
            <a:r>
              <a:rPr lang="sk-SK" sz="600" dirty="0" err="1">
                <a:solidFill>
                  <a:prstClr val="black"/>
                </a:solidFill>
              </a:rPr>
              <a:t>Gas</a:t>
            </a:r>
            <a:r>
              <a:rPr lang="sk-SK" sz="600" dirty="0">
                <a:solidFill>
                  <a:prstClr val="black"/>
                </a:solidFill>
              </a:rPr>
              <a:t> </a:t>
            </a:r>
            <a:r>
              <a:rPr lang="sk-SK" sz="600" dirty="0" err="1">
                <a:solidFill>
                  <a:prstClr val="black"/>
                </a:solidFill>
              </a:rPr>
              <a:t>Infrastructure</a:t>
            </a:r>
            <a:r>
              <a:rPr lang="sk-SK" sz="600" dirty="0">
                <a:solidFill>
                  <a:prstClr val="black"/>
                </a:solidFill>
              </a:rPr>
              <a:t> </a:t>
            </a:r>
            <a:r>
              <a:rPr lang="sk-SK" sz="600" dirty="0" err="1">
                <a:solidFill>
                  <a:prstClr val="black"/>
                </a:solidFill>
              </a:rPr>
              <a:t>EuropeGas</a:t>
            </a:r>
            <a:r>
              <a:rPr lang="sk-SK" sz="600" dirty="0">
                <a:solidFill>
                  <a:prstClr val="black"/>
                </a:solidFill>
              </a:rPr>
              <a:t> </a:t>
            </a:r>
            <a:r>
              <a:rPr lang="sk-SK" sz="600" dirty="0" err="1">
                <a:solidFill>
                  <a:prstClr val="black"/>
                </a:solidFill>
              </a:rPr>
              <a:t>Infrastructure</a:t>
            </a:r>
            <a:r>
              <a:rPr lang="sk-SK" sz="600" dirty="0">
                <a:solidFill>
                  <a:prstClr val="black"/>
                </a:solidFill>
              </a:rPr>
              <a:t> </a:t>
            </a:r>
            <a:r>
              <a:rPr lang="sk-SK" sz="600" dirty="0" err="1">
                <a:solidFill>
                  <a:prstClr val="black"/>
                </a:solidFill>
              </a:rPr>
              <a:t>Europe</a:t>
            </a:r>
            <a:r>
              <a:rPr lang="sk-SK" sz="600" dirty="0">
                <a:solidFill>
                  <a:prstClr val="black"/>
                </a:solidFill>
              </a:rPr>
              <a:t> (gie.eu),</a:t>
            </a:r>
            <a:r>
              <a:rPr lang="sk-SK" sz="600" dirty="0" err="1">
                <a:solidFill>
                  <a:prstClr val="black"/>
                </a:solidFill>
              </a:rPr>
              <a:t>Gassco,Gas</a:t>
            </a:r>
            <a:r>
              <a:rPr lang="sk-SK" sz="600" dirty="0">
                <a:solidFill>
                  <a:prstClr val="black"/>
                </a:solidFill>
              </a:rPr>
              <a:t> </a:t>
            </a:r>
            <a:r>
              <a:rPr lang="sk-SK" sz="600" dirty="0" err="1">
                <a:solidFill>
                  <a:prstClr val="black"/>
                </a:solidFill>
              </a:rPr>
              <a:t>Transit</a:t>
            </a:r>
            <a:r>
              <a:rPr lang="sk-SK" sz="600" dirty="0">
                <a:solidFill>
                  <a:prstClr val="black"/>
                </a:solidFill>
              </a:rPr>
              <a:t> </a:t>
            </a:r>
            <a:r>
              <a:rPr lang="sk-SK" sz="600" dirty="0" err="1">
                <a:solidFill>
                  <a:prstClr val="black"/>
                </a:solidFill>
              </a:rPr>
              <a:t>Pipeline</a:t>
            </a:r>
            <a:r>
              <a:rPr lang="sk-SK" sz="600" dirty="0">
                <a:solidFill>
                  <a:prstClr val="black"/>
                </a:solidFill>
              </a:rPr>
              <a:t> </a:t>
            </a:r>
            <a:r>
              <a:rPr lang="sk-SK" sz="600" dirty="0" err="1">
                <a:solidFill>
                  <a:prstClr val="black"/>
                </a:solidFill>
              </a:rPr>
              <a:t>System</a:t>
            </a:r>
            <a:r>
              <a:rPr lang="sk-SK" sz="600" dirty="0">
                <a:solidFill>
                  <a:prstClr val="black"/>
                </a:solidFill>
              </a:rPr>
              <a:t> (gaz-system.pl),</a:t>
            </a:r>
            <a:r>
              <a:rPr lang="sk-SK" sz="600" dirty="0" err="1">
                <a:solidFill>
                  <a:prstClr val="black"/>
                </a:solidFill>
              </a:rPr>
              <a:t>Parliamentary</a:t>
            </a:r>
            <a:r>
              <a:rPr lang="sk-SK" sz="600" dirty="0">
                <a:solidFill>
                  <a:prstClr val="black"/>
                </a:solidFill>
              </a:rPr>
              <a:t> </a:t>
            </a:r>
            <a:r>
              <a:rPr lang="sk-SK" sz="600" dirty="0" err="1">
                <a:solidFill>
                  <a:prstClr val="black"/>
                </a:solidFill>
              </a:rPr>
              <a:t>question</a:t>
            </a:r>
            <a:r>
              <a:rPr lang="sk-SK" sz="600" dirty="0">
                <a:solidFill>
                  <a:prstClr val="black"/>
                </a:solidFill>
              </a:rPr>
              <a:t> | Maghreb-</a:t>
            </a:r>
            <a:r>
              <a:rPr lang="sk-SK" sz="600" dirty="0" err="1">
                <a:solidFill>
                  <a:prstClr val="black"/>
                </a:solidFill>
              </a:rPr>
              <a:t>Europe</a:t>
            </a:r>
            <a:r>
              <a:rPr lang="sk-SK" sz="600" dirty="0">
                <a:solidFill>
                  <a:prstClr val="black"/>
                </a:solidFill>
              </a:rPr>
              <a:t> </a:t>
            </a:r>
            <a:r>
              <a:rPr lang="sk-SK" sz="600" dirty="0" err="1">
                <a:solidFill>
                  <a:prstClr val="black"/>
                </a:solidFill>
              </a:rPr>
              <a:t>gas</a:t>
            </a:r>
            <a:r>
              <a:rPr lang="sk-SK" sz="600" dirty="0">
                <a:solidFill>
                  <a:prstClr val="black"/>
                </a:solidFill>
              </a:rPr>
              <a:t> </a:t>
            </a:r>
            <a:r>
              <a:rPr lang="sk-SK" sz="600" dirty="0" err="1">
                <a:solidFill>
                  <a:prstClr val="black"/>
                </a:solidFill>
              </a:rPr>
              <a:t>pipeline</a:t>
            </a:r>
            <a:r>
              <a:rPr lang="sk-SK" sz="600" dirty="0">
                <a:solidFill>
                  <a:prstClr val="black"/>
                </a:solidFill>
              </a:rPr>
              <a:t> (MEG) | E-004956/2021 | </a:t>
            </a:r>
            <a:r>
              <a:rPr lang="sk-SK" sz="600" dirty="0" err="1">
                <a:solidFill>
                  <a:prstClr val="black"/>
                </a:solidFill>
              </a:rPr>
              <a:t>European</a:t>
            </a:r>
            <a:r>
              <a:rPr lang="sk-SK" sz="600" dirty="0">
                <a:solidFill>
                  <a:prstClr val="black"/>
                </a:solidFill>
              </a:rPr>
              <a:t> </a:t>
            </a:r>
            <a:r>
              <a:rPr lang="sk-SK" sz="600" dirty="0" err="1">
                <a:solidFill>
                  <a:prstClr val="black"/>
                </a:solidFill>
              </a:rPr>
              <a:t>Parliament</a:t>
            </a:r>
            <a:r>
              <a:rPr lang="sk-SK" sz="600" dirty="0">
                <a:solidFill>
                  <a:prstClr val="black"/>
                </a:solidFill>
              </a:rPr>
              <a:t> (europa.eu)</a:t>
            </a:r>
          </a:p>
        </p:txBody>
      </p:sp>
      <p:sp>
        <p:nvSpPr>
          <p:cNvPr id="9" name="Rectangle 2"/>
          <p:cNvSpPr>
            <a:spLocks noChangeArrowheads="1"/>
          </p:cNvSpPr>
          <p:nvPr/>
        </p:nvSpPr>
        <p:spPr bwMode="auto">
          <a:xfrm>
            <a:off x="1614488" y="3248655"/>
            <a:ext cx="216108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sk-SK" sz="1013">
              <a:solidFill>
                <a:prstClr val="black"/>
              </a:solidFill>
            </a:endParaRPr>
          </a:p>
        </p:txBody>
      </p:sp>
      <p:sp>
        <p:nvSpPr>
          <p:cNvPr id="10" name="Rectangle 3"/>
          <p:cNvSpPr>
            <a:spLocks noChangeArrowheads="1"/>
          </p:cNvSpPr>
          <p:nvPr/>
        </p:nvSpPr>
        <p:spPr bwMode="auto">
          <a:xfrm>
            <a:off x="1336461" y="2899402"/>
            <a:ext cx="2193324"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sk-SK" sz="1013">
              <a:solidFill>
                <a:prstClr val="black"/>
              </a:solidFill>
            </a:endParaRPr>
          </a:p>
        </p:txBody>
      </p:sp>
      <p:sp>
        <p:nvSpPr>
          <p:cNvPr id="12" name="Rectangle 4"/>
          <p:cNvSpPr>
            <a:spLocks noChangeArrowheads="1"/>
          </p:cNvSpPr>
          <p:nvPr/>
        </p:nvSpPr>
        <p:spPr bwMode="auto">
          <a:xfrm>
            <a:off x="5916575" y="1830702"/>
            <a:ext cx="2937013" cy="69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r>
              <a:rPr lang="sk-SK" sz="1050" dirty="0">
                <a:solidFill>
                  <a:prstClr val="black"/>
                </a:solidFill>
              </a:rPr>
              <a:t>Rozšírenie kapacity existujúcich terminálov</a:t>
            </a:r>
            <a:r>
              <a:rPr lang="sk-SK" sz="1050" b="1" dirty="0">
                <a:solidFill>
                  <a:prstClr val="black"/>
                </a:solidFill>
              </a:rPr>
              <a:t> o 60,48bcm</a:t>
            </a:r>
          </a:p>
          <a:p>
            <a:r>
              <a:rPr lang="sk-SK" sz="1050" dirty="0">
                <a:solidFill>
                  <a:prstClr val="black"/>
                </a:solidFill>
              </a:rPr>
              <a:t>Kapacita terminálov vo výstavbe </a:t>
            </a:r>
            <a:r>
              <a:rPr lang="sk-SK" sz="1050" b="1" dirty="0">
                <a:solidFill>
                  <a:prstClr val="black"/>
                </a:solidFill>
              </a:rPr>
              <a:t>7,94bcm </a:t>
            </a:r>
          </a:p>
          <a:p>
            <a:r>
              <a:rPr lang="sk-SK" sz="1050" dirty="0">
                <a:solidFill>
                  <a:prstClr val="black"/>
                </a:solidFill>
              </a:rPr>
              <a:t>Kapacita plánovaných terminálov </a:t>
            </a:r>
            <a:r>
              <a:rPr lang="sk-SK" sz="1050" b="1" dirty="0">
                <a:solidFill>
                  <a:prstClr val="black"/>
                </a:solidFill>
              </a:rPr>
              <a:t>86 </a:t>
            </a:r>
            <a:r>
              <a:rPr lang="sk-SK" sz="1050" b="1" dirty="0" err="1">
                <a:solidFill>
                  <a:prstClr val="black"/>
                </a:solidFill>
              </a:rPr>
              <a:t>bcm</a:t>
            </a:r>
            <a:endParaRPr lang="sk-SK" sz="1050" b="1" dirty="0">
              <a:solidFill>
                <a:prstClr val="black"/>
              </a:solidFill>
            </a:endParaRPr>
          </a:p>
        </p:txBody>
      </p:sp>
      <p:graphicFrame>
        <p:nvGraphicFramePr>
          <p:cNvPr id="13" name="Tabuľka 12"/>
          <p:cNvGraphicFramePr>
            <a:graphicFrameLocks noGrp="1"/>
          </p:cNvGraphicFramePr>
          <p:nvPr>
            <p:extLst>
              <p:ext uri="{D42A27DB-BD31-4B8C-83A1-F6EECF244321}">
                <p14:modId xmlns:p14="http://schemas.microsoft.com/office/powerpoint/2010/main" val="3456351696"/>
              </p:ext>
            </p:extLst>
          </p:nvPr>
        </p:nvGraphicFramePr>
        <p:xfrm>
          <a:off x="1469724" y="3761247"/>
          <a:ext cx="6337815" cy="1217824"/>
        </p:xfrm>
        <a:graphic>
          <a:graphicData uri="http://schemas.openxmlformats.org/drawingml/2006/table">
            <a:tbl>
              <a:tblPr/>
              <a:tblGrid>
                <a:gridCol w="1267563">
                  <a:extLst>
                    <a:ext uri="{9D8B030D-6E8A-4147-A177-3AD203B41FA5}">
                      <a16:colId xmlns:a16="http://schemas.microsoft.com/office/drawing/2014/main" val="922623756"/>
                    </a:ext>
                  </a:extLst>
                </a:gridCol>
                <a:gridCol w="1267563">
                  <a:extLst>
                    <a:ext uri="{9D8B030D-6E8A-4147-A177-3AD203B41FA5}">
                      <a16:colId xmlns:a16="http://schemas.microsoft.com/office/drawing/2014/main" val="2105039444"/>
                    </a:ext>
                  </a:extLst>
                </a:gridCol>
                <a:gridCol w="1267563">
                  <a:extLst>
                    <a:ext uri="{9D8B030D-6E8A-4147-A177-3AD203B41FA5}">
                      <a16:colId xmlns:a16="http://schemas.microsoft.com/office/drawing/2014/main" val="3650236051"/>
                    </a:ext>
                  </a:extLst>
                </a:gridCol>
                <a:gridCol w="1267563">
                  <a:extLst>
                    <a:ext uri="{9D8B030D-6E8A-4147-A177-3AD203B41FA5}">
                      <a16:colId xmlns:a16="http://schemas.microsoft.com/office/drawing/2014/main" val="2304939940"/>
                    </a:ext>
                  </a:extLst>
                </a:gridCol>
                <a:gridCol w="1267563">
                  <a:extLst>
                    <a:ext uri="{9D8B030D-6E8A-4147-A177-3AD203B41FA5}">
                      <a16:colId xmlns:a16="http://schemas.microsoft.com/office/drawing/2014/main" val="2255000362"/>
                    </a:ext>
                  </a:extLst>
                </a:gridCol>
              </a:tblGrid>
              <a:tr h="600075">
                <a:tc>
                  <a:txBody>
                    <a:bodyPr/>
                    <a:lstStyle/>
                    <a:p>
                      <a:pPr algn="ctr"/>
                      <a:r>
                        <a:rPr lang="sk-SK" sz="900" dirty="0"/>
                        <a:t>ROK</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pl-PL" sz="900" dirty="0"/>
                        <a:t>TECHNICKÁ KAPACITA EÚ S PLYNOVODMI Z RUSKA</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pl-PL" sz="900" dirty="0"/>
                        <a:t>TECHNICKÁ KAPACITA EÚ BEZ RUSKÝCH PLYNOVODOV</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TECHNICKÁ KAPACITA S PYNOVODMI KTORÉ VEDÚ CEZ UKRAJINU</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REÁLNA SPOTREBA EÚ</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896979618"/>
                  </a:ext>
                </a:extLst>
              </a:tr>
              <a:tr h="205916">
                <a:tc>
                  <a:txBody>
                    <a:bodyPr/>
                    <a:lstStyle/>
                    <a:p>
                      <a:r>
                        <a:rPr lang="sk-SK" sz="900"/>
                        <a:t>2020</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b="1" dirty="0">
                          <a:solidFill>
                            <a:srgbClr val="BC3D04"/>
                          </a:solidFill>
                        </a:rPr>
                        <a:t>541,87</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b="1" dirty="0">
                          <a:solidFill>
                            <a:srgbClr val="BC3D04"/>
                          </a:solidFill>
                        </a:rPr>
                        <a:t>332,87</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b="1" dirty="0">
                          <a:solidFill>
                            <a:srgbClr val="BC3D04"/>
                          </a:solidFill>
                        </a:rPr>
                        <a:t>453,87</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b="1" dirty="0">
                          <a:solidFill>
                            <a:srgbClr val="BC3D04"/>
                          </a:solidFill>
                        </a:rPr>
                        <a:t>392,8bcm </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3511368789"/>
                  </a:ext>
                </a:extLst>
              </a:tr>
              <a:tr h="205916">
                <a:tc>
                  <a:txBody>
                    <a:bodyPr/>
                    <a:lstStyle/>
                    <a:p>
                      <a:r>
                        <a:rPr lang="sk-SK" sz="900"/>
                        <a:t>2022</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574,83</a:t>
                      </a:r>
                      <a:r>
                        <a:rPr lang="sk-SK" sz="900" baseline="0" dirty="0"/>
                        <a:t>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a:t>365,83</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486,83</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a:t>pribl.412,5 bcm</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224624819"/>
                  </a:ext>
                </a:extLst>
              </a:tr>
              <a:tr h="205916">
                <a:tc>
                  <a:txBody>
                    <a:bodyPr/>
                    <a:lstStyle/>
                    <a:p>
                      <a:r>
                        <a:rPr lang="sk-SK" sz="900" dirty="0"/>
                        <a:t>2026</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729,25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520,25</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a:t>641,25</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2586992441"/>
                  </a:ext>
                </a:extLst>
              </a:tr>
            </a:tbl>
          </a:graphicData>
        </a:graphic>
      </p:graphicFrame>
      <p:sp>
        <p:nvSpPr>
          <p:cNvPr id="14" name="Rectangle 5"/>
          <p:cNvSpPr>
            <a:spLocks noChangeArrowheads="1"/>
          </p:cNvSpPr>
          <p:nvPr/>
        </p:nvSpPr>
        <p:spPr bwMode="auto">
          <a:xfrm>
            <a:off x="1336461" y="3983134"/>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sk-SK" sz="1013">
              <a:solidFill>
                <a:prstClr val="black"/>
              </a:solidFill>
            </a:endParaRPr>
          </a:p>
        </p:txBody>
      </p:sp>
      <p:sp>
        <p:nvSpPr>
          <p:cNvPr id="15" name="Rectangle 6"/>
          <p:cNvSpPr>
            <a:spLocks noChangeArrowheads="1"/>
          </p:cNvSpPr>
          <p:nvPr/>
        </p:nvSpPr>
        <p:spPr bwMode="auto">
          <a:xfrm>
            <a:off x="1385498" y="1889353"/>
            <a:ext cx="2390080"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sk-SK" sz="1013">
              <a:solidFill>
                <a:prstClr val="black"/>
              </a:solidFill>
            </a:endParaRPr>
          </a:p>
        </p:txBody>
      </p:sp>
      <p:graphicFrame>
        <p:nvGraphicFramePr>
          <p:cNvPr id="16" name="Tabuľka 15"/>
          <p:cNvGraphicFramePr>
            <a:graphicFrameLocks noGrp="1"/>
          </p:cNvGraphicFramePr>
          <p:nvPr>
            <p:extLst>
              <p:ext uri="{D42A27DB-BD31-4B8C-83A1-F6EECF244321}">
                <p14:modId xmlns:p14="http://schemas.microsoft.com/office/powerpoint/2010/main" val="3744543120"/>
              </p:ext>
            </p:extLst>
          </p:nvPr>
        </p:nvGraphicFramePr>
        <p:xfrm>
          <a:off x="2688434" y="2351797"/>
          <a:ext cx="3780009" cy="1303024"/>
        </p:xfrm>
        <a:graphic>
          <a:graphicData uri="http://schemas.openxmlformats.org/drawingml/2006/table">
            <a:tbl>
              <a:tblPr/>
              <a:tblGrid>
                <a:gridCol w="945002">
                  <a:extLst>
                    <a:ext uri="{9D8B030D-6E8A-4147-A177-3AD203B41FA5}">
                      <a16:colId xmlns:a16="http://schemas.microsoft.com/office/drawing/2014/main" val="733094579"/>
                    </a:ext>
                  </a:extLst>
                </a:gridCol>
                <a:gridCol w="927610">
                  <a:extLst>
                    <a:ext uri="{9D8B030D-6E8A-4147-A177-3AD203B41FA5}">
                      <a16:colId xmlns:a16="http://schemas.microsoft.com/office/drawing/2014/main" val="3931207132"/>
                    </a:ext>
                  </a:extLst>
                </a:gridCol>
                <a:gridCol w="962395">
                  <a:extLst>
                    <a:ext uri="{9D8B030D-6E8A-4147-A177-3AD203B41FA5}">
                      <a16:colId xmlns:a16="http://schemas.microsoft.com/office/drawing/2014/main" val="358018146"/>
                    </a:ext>
                  </a:extLst>
                </a:gridCol>
                <a:gridCol w="945002">
                  <a:extLst>
                    <a:ext uri="{9D8B030D-6E8A-4147-A177-3AD203B41FA5}">
                      <a16:colId xmlns:a16="http://schemas.microsoft.com/office/drawing/2014/main" val="2111799020"/>
                    </a:ext>
                  </a:extLst>
                </a:gridCol>
              </a:tblGrid>
              <a:tr h="737235">
                <a:tc>
                  <a:txBody>
                    <a:bodyPr/>
                    <a:lstStyle/>
                    <a:p>
                      <a:pPr algn="ctr"/>
                      <a:r>
                        <a:rPr lang="sk-SK" sz="900" dirty="0"/>
                        <a:t>ROK</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INŠTALOVANÁ KAPACITA PLYNOVODOV</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INŠTALOVANÁ KAPACITA BEZ PLYNOVODOV Z RUSKA</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INŠTALOVANÁ</a:t>
                      </a:r>
                      <a:r>
                        <a:rPr lang="sk-SK" sz="900" baseline="0" dirty="0"/>
                        <a:t> KAPACITA S PLYNOVODMI KTORÉ VEDÚ CEZ UKRAJINU</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97810496"/>
                  </a:ext>
                </a:extLst>
              </a:tr>
              <a:tr h="188595">
                <a:tc>
                  <a:txBody>
                    <a:bodyPr/>
                    <a:lstStyle/>
                    <a:p>
                      <a:r>
                        <a:rPr lang="sk-SK" sz="900"/>
                        <a:t>2020</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407,7bcm</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198,7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319,7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3175142649"/>
                  </a:ext>
                </a:extLst>
              </a:tr>
              <a:tr h="188595">
                <a:tc>
                  <a:txBody>
                    <a:bodyPr/>
                    <a:lstStyle/>
                    <a:p>
                      <a:r>
                        <a:rPr lang="sk-SK" sz="900" dirty="0"/>
                        <a:t>2022</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407,7bcm</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198,7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319,7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033658984"/>
                  </a:ext>
                </a:extLst>
              </a:tr>
              <a:tr h="188595">
                <a:tc>
                  <a:txBody>
                    <a:bodyPr/>
                    <a:lstStyle/>
                    <a:p>
                      <a:r>
                        <a:rPr lang="sk-SK" sz="900" dirty="0"/>
                        <a:t>2026</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a:t>407,7bcm</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198,7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319,7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798983581"/>
                  </a:ext>
                </a:extLst>
              </a:tr>
            </a:tbl>
          </a:graphicData>
        </a:graphic>
      </p:graphicFrame>
      <p:sp>
        <p:nvSpPr>
          <p:cNvPr id="17" name="Rectangle 7"/>
          <p:cNvSpPr>
            <a:spLocks noChangeArrowheads="1"/>
          </p:cNvSpPr>
          <p:nvPr/>
        </p:nvSpPr>
        <p:spPr bwMode="auto">
          <a:xfrm>
            <a:off x="4145128" y="1785258"/>
            <a:ext cx="2505611"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sk-SK" sz="1013">
              <a:solidFill>
                <a:prstClr val="black"/>
              </a:solidFill>
            </a:endParaRPr>
          </a:p>
        </p:txBody>
      </p:sp>
      <p:graphicFrame>
        <p:nvGraphicFramePr>
          <p:cNvPr id="18" name="Tabuľka 17"/>
          <p:cNvGraphicFramePr>
            <a:graphicFrameLocks noGrp="1"/>
          </p:cNvGraphicFramePr>
          <p:nvPr>
            <p:extLst>
              <p:ext uri="{D42A27DB-BD31-4B8C-83A1-F6EECF244321}">
                <p14:modId xmlns:p14="http://schemas.microsoft.com/office/powerpoint/2010/main" val="4093321172"/>
              </p:ext>
            </p:extLst>
          </p:nvPr>
        </p:nvGraphicFramePr>
        <p:xfrm>
          <a:off x="3405481" y="1278715"/>
          <a:ext cx="2345916" cy="943694"/>
        </p:xfrm>
        <a:graphic>
          <a:graphicData uri="http://schemas.openxmlformats.org/drawingml/2006/table">
            <a:tbl>
              <a:tblPr/>
              <a:tblGrid>
                <a:gridCol w="1172958">
                  <a:extLst>
                    <a:ext uri="{9D8B030D-6E8A-4147-A177-3AD203B41FA5}">
                      <a16:colId xmlns:a16="http://schemas.microsoft.com/office/drawing/2014/main" val="3568530809"/>
                    </a:ext>
                  </a:extLst>
                </a:gridCol>
                <a:gridCol w="1172958">
                  <a:extLst>
                    <a:ext uri="{9D8B030D-6E8A-4147-A177-3AD203B41FA5}">
                      <a16:colId xmlns:a16="http://schemas.microsoft.com/office/drawing/2014/main" val="733094579"/>
                    </a:ext>
                  </a:extLst>
                </a:gridCol>
              </a:tblGrid>
              <a:tr h="361166">
                <a:tc>
                  <a:txBody>
                    <a:bodyPr/>
                    <a:lstStyle/>
                    <a:p>
                      <a:pPr algn="ctr"/>
                      <a:r>
                        <a:rPr lang="sk-SK" sz="900" dirty="0"/>
                        <a:t>ROK</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pPr algn="ctr"/>
                      <a:r>
                        <a:rPr lang="sk-SK" sz="900" dirty="0"/>
                        <a:t>INŠTALOVANÁ KAPACITA LNG</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97810496"/>
                  </a:ext>
                </a:extLst>
              </a:tr>
              <a:tr h="196966">
                <a:tc>
                  <a:txBody>
                    <a:bodyPr/>
                    <a:lstStyle/>
                    <a:p>
                      <a:r>
                        <a:rPr lang="sk-SK" sz="900" dirty="0"/>
                        <a:t>2020</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134,17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3175142649"/>
                  </a:ext>
                </a:extLst>
              </a:tr>
              <a:tr h="196966">
                <a:tc>
                  <a:txBody>
                    <a:bodyPr/>
                    <a:lstStyle/>
                    <a:p>
                      <a:r>
                        <a:rPr lang="sk-SK" sz="900" dirty="0"/>
                        <a:t>2022</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167,13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033658984"/>
                  </a:ext>
                </a:extLst>
              </a:tr>
              <a:tr h="188595">
                <a:tc>
                  <a:txBody>
                    <a:bodyPr/>
                    <a:lstStyle/>
                    <a:p>
                      <a:r>
                        <a:rPr lang="sk-SK" sz="900" dirty="0"/>
                        <a:t>2026</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tc>
                  <a:txBody>
                    <a:bodyPr/>
                    <a:lstStyle/>
                    <a:p>
                      <a:r>
                        <a:rPr lang="sk-SK" sz="900" dirty="0"/>
                        <a:t>321,55 </a:t>
                      </a:r>
                      <a:r>
                        <a:rPr lang="sk-SK" sz="900" dirty="0" err="1"/>
                        <a:t>bcm</a:t>
                      </a:r>
                      <a:endParaRPr lang="sk-SK" sz="900" dirty="0"/>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4AA"/>
                    </a:solidFill>
                  </a:tcPr>
                </a:tc>
                <a:extLst>
                  <a:ext uri="{0D108BD9-81ED-4DB2-BD59-A6C34878D82A}">
                    <a16:rowId xmlns:a16="http://schemas.microsoft.com/office/drawing/2014/main" val="1798983581"/>
                  </a:ext>
                </a:extLst>
              </a:tr>
            </a:tbl>
          </a:graphicData>
        </a:graphic>
      </p:graphicFrame>
    </p:spTree>
    <p:extLst>
      <p:ext uri="{BB962C8B-B14F-4D97-AF65-F5344CB8AC3E}">
        <p14:creationId xmlns:p14="http://schemas.microsoft.com/office/powerpoint/2010/main" val="252806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7338607-4AF6-DE24-9331-78B18DAC82AA}"/>
              </a:ext>
            </a:extLst>
          </p:cNvPr>
          <p:cNvSpPr>
            <a:spLocks noGrp="1"/>
          </p:cNvSpPr>
          <p:nvPr>
            <p:ph idx="1"/>
          </p:nvPr>
        </p:nvSpPr>
        <p:spPr>
          <a:xfrm>
            <a:off x="457200" y="1340768"/>
            <a:ext cx="8229600" cy="4608512"/>
          </a:xfrm>
        </p:spPr>
        <p:txBody>
          <a:bodyPr>
            <a:normAutofit fontScale="77500" lnSpcReduction="20000"/>
          </a:bodyPr>
          <a:lstStyle/>
          <a:p>
            <a:pPr marL="342900" indent="-342900">
              <a:buFont typeface="Wingdings" panose="05000000000000000000" pitchFamily="2" charset="2"/>
              <a:buChar char="ü"/>
            </a:pPr>
            <a:r>
              <a:rPr lang="sk-SK" sz="2800" dirty="0">
                <a:latin typeface="Calibri "/>
              </a:rPr>
              <a:t>Nórsko: 		30,3 %, 87,8 mld. m3</a:t>
            </a:r>
          </a:p>
          <a:p>
            <a:pPr marL="342900" indent="-342900">
              <a:buFont typeface="Wingdings" panose="05000000000000000000" pitchFamily="2" charset="2"/>
              <a:buChar char="ü"/>
            </a:pPr>
            <a:r>
              <a:rPr lang="sk-SK" sz="2800" dirty="0">
                <a:latin typeface="Calibri "/>
              </a:rPr>
              <a:t>Spojené štáty: 	19,4 %, 56,2 mld. m3</a:t>
            </a:r>
          </a:p>
          <a:p>
            <a:pPr marL="342900" indent="-342900">
              <a:buFont typeface="Wingdings" panose="05000000000000000000" pitchFamily="2" charset="2"/>
              <a:buChar char="ü"/>
            </a:pPr>
            <a:r>
              <a:rPr lang="sk-SK" sz="2800" dirty="0">
                <a:latin typeface="Calibri "/>
              </a:rPr>
              <a:t>Severná Afrika: 	14,1 %, 41,0 mld. m3</a:t>
            </a:r>
          </a:p>
          <a:p>
            <a:pPr marL="342900" indent="-342900">
              <a:buFont typeface="Wingdings" panose="05000000000000000000" pitchFamily="2" charset="2"/>
              <a:buChar char="ü"/>
            </a:pPr>
            <a:r>
              <a:rPr lang="sk-SK" sz="2800" dirty="0">
                <a:latin typeface="Calibri "/>
              </a:rPr>
              <a:t>Rusko (plynovod):	  8,7 %, 25,1 mld. m3</a:t>
            </a:r>
          </a:p>
          <a:p>
            <a:pPr marL="342900" indent="-342900">
              <a:buFont typeface="Wingdings" panose="05000000000000000000" pitchFamily="2" charset="2"/>
              <a:buChar char="ü"/>
            </a:pPr>
            <a:r>
              <a:rPr lang="sk-SK" sz="2800" dirty="0">
                <a:latin typeface="Calibri "/>
              </a:rPr>
              <a:t>Rusko (LNG): 		  6,1 %, 17,8 mld. m3</a:t>
            </a:r>
          </a:p>
          <a:p>
            <a:pPr marL="342900" indent="-342900">
              <a:buFont typeface="Wingdings" panose="05000000000000000000" pitchFamily="2" charset="2"/>
              <a:buChar char="ü"/>
            </a:pPr>
            <a:r>
              <a:rPr lang="sk-SK" sz="2800" dirty="0">
                <a:latin typeface="Calibri "/>
              </a:rPr>
              <a:t>Spojené kráľovstvo: 	  5,7 %, 16,6 mld. m3</a:t>
            </a:r>
          </a:p>
          <a:p>
            <a:pPr marL="342900" indent="-342900">
              <a:buFont typeface="Wingdings" panose="05000000000000000000" pitchFamily="2" charset="2"/>
              <a:buChar char="ü"/>
            </a:pPr>
            <a:r>
              <a:rPr lang="sk-SK" sz="2800" dirty="0">
                <a:latin typeface="Calibri "/>
              </a:rPr>
              <a:t>Katar: 		  5,3 %, 15,5 mld. m3</a:t>
            </a:r>
          </a:p>
          <a:p>
            <a:pPr marL="342900" indent="-342900">
              <a:buFont typeface="Wingdings" panose="05000000000000000000" pitchFamily="2" charset="2"/>
              <a:buChar char="ü"/>
            </a:pPr>
            <a:r>
              <a:rPr lang="sk-SK" sz="2800" dirty="0">
                <a:latin typeface="Calibri "/>
              </a:rPr>
              <a:t>ostatní dodávatelia: 	10,3 %, 29,9 mld. m3</a:t>
            </a:r>
          </a:p>
          <a:p>
            <a:r>
              <a:rPr lang="sk-SK" sz="1800" i="1" dirty="0"/>
              <a:t>Zdroj: Európska komisia na základe informácií od ENTSO-G a </a:t>
            </a:r>
            <a:r>
              <a:rPr lang="sk-SK" sz="1800" i="1" dirty="0" err="1"/>
              <a:t>Refinitiv</a:t>
            </a:r>
            <a:endParaRPr lang="sk-SK" sz="1800" i="1" dirty="0"/>
          </a:p>
          <a:p>
            <a:endParaRPr lang="sk-SK" sz="2800" dirty="0"/>
          </a:p>
          <a:p>
            <a:r>
              <a:rPr lang="sk-SK" sz="2800" dirty="0">
                <a:latin typeface="Calibri "/>
              </a:rPr>
              <a:t>Spotreba:</a:t>
            </a:r>
          </a:p>
          <a:p>
            <a:r>
              <a:rPr lang="sk-SK" sz="2800" dirty="0">
                <a:latin typeface="Calibri "/>
              </a:rPr>
              <a:t>Viac ako 30 % sa využíva na výrobu elektriny a tepla, 25,5 % sa využíva v domácnostiach, 24,1 % v priemysle a 11,2 % v odvetví služieb. Ostatné energetické a neenergetické využitie predstavuje takmer 7 %.</a:t>
            </a:r>
          </a:p>
          <a:p>
            <a:endParaRPr lang="sk-SK" dirty="0"/>
          </a:p>
        </p:txBody>
      </p:sp>
      <p:sp>
        <p:nvSpPr>
          <p:cNvPr id="3" name="Nadpis 2">
            <a:extLst>
              <a:ext uri="{FF2B5EF4-FFF2-40B4-BE49-F238E27FC236}">
                <a16:creationId xmlns:a16="http://schemas.microsoft.com/office/drawing/2014/main" id="{AE88B411-17D8-0397-CA57-9B673CDFB3A3}"/>
              </a:ext>
            </a:extLst>
          </p:cNvPr>
          <p:cNvSpPr>
            <a:spLocks noGrp="1"/>
          </p:cNvSpPr>
          <p:nvPr>
            <p:ph type="title"/>
          </p:nvPr>
        </p:nvSpPr>
        <p:spPr>
          <a:xfrm>
            <a:off x="457200" y="274638"/>
            <a:ext cx="8229600" cy="576071"/>
          </a:xfrm>
        </p:spPr>
        <p:txBody>
          <a:bodyPr>
            <a:noAutofit/>
          </a:bodyPr>
          <a:lstStyle/>
          <a:p>
            <a:r>
              <a:rPr lang="sk-SK" sz="3600" dirty="0">
                <a:solidFill>
                  <a:schemeClr val="tx1"/>
                </a:solidFill>
              </a:rPr>
              <a:t>Pôvod plynu v EU</a:t>
            </a:r>
          </a:p>
        </p:txBody>
      </p:sp>
    </p:spTree>
    <p:extLst>
      <p:ext uri="{BB962C8B-B14F-4D97-AF65-F5344CB8AC3E}">
        <p14:creationId xmlns:p14="http://schemas.microsoft.com/office/powerpoint/2010/main" val="75032787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853367-4A5B-4CB7-B735-7A49E49F9BEC}"/>
              </a:ext>
            </a:extLst>
          </p:cNvPr>
          <p:cNvSpPr txBox="1">
            <a:spLocks/>
          </p:cNvSpPr>
          <p:nvPr/>
        </p:nvSpPr>
        <p:spPr>
          <a:xfrm>
            <a:off x="800837" y="1230215"/>
            <a:ext cx="7745484" cy="26416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575" dirty="0">
                <a:solidFill>
                  <a:prstClr val="white"/>
                </a:solidFill>
              </a:rPr>
              <a:t> </a:t>
            </a:r>
          </a:p>
          <a:p>
            <a:pPr marL="0" indent="0">
              <a:buNone/>
            </a:pPr>
            <a:endParaRPr lang="en-US" sz="1575" dirty="0">
              <a:solidFill>
                <a:prstClr val="white"/>
              </a:solidFill>
            </a:endParaRPr>
          </a:p>
        </p:txBody>
      </p:sp>
      <p:sp>
        <p:nvSpPr>
          <p:cNvPr id="3" name="BlokTextu 2">
            <a:extLst>
              <a:ext uri="{FF2B5EF4-FFF2-40B4-BE49-F238E27FC236}">
                <a16:creationId xmlns:a16="http://schemas.microsoft.com/office/drawing/2014/main" id="{A50F0C8B-50EB-706B-FCB9-40FFCF672A91}"/>
              </a:ext>
            </a:extLst>
          </p:cNvPr>
          <p:cNvSpPr txBox="1"/>
          <p:nvPr/>
        </p:nvSpPr>
        <p:spPr>
          <a:xfrm>
            <a:off x="312143" y="1920615"/>
            <a:ext cx="8519714" cy="1246495"/>
          </a:xfrm>
          <a:prstGeom prst="rect">
            <a:avLst/>
          </a:prstGeom>
          <a:noFill/>
        </p:spPr>
        <p:txBody>
          <a:bodyPr wrap="square">
            <a:spAutoFit/>
          </a:bodyPr>
          <a:lstStyle/>
          <a:p>
            <a:pPr algn="just" fontAlgn="base"/>
            <a:endParaRPr lang="sk-SK" sz="1500" dirty="0">
              <a:solidFill>
                <a:srgbClr val="1E4E9D"/>
              </a:solidFill>
              <a:latin typeface="Calibri "/>
            </a:endParaRPr>
          </a:p>
          <a:p>
            <a:pPr marL="257175" indent="-257175" algn="just" fontAlgn="base">
              <a:buFont typeface="Arial" panose="020B0604020202020204" pitchFamily="34" charset="0"/>
              <a:buChar char="•"/>
            </a:pPr>
            <a:endParaRPr lang="sk-SK" sz="1500" dirty="0">
              <a:solidFill>
                <a:srgbClr val="1E4E9D"/>
              </a:solidFill>
              <a:latin typeface="Calibri "/>
            </a:endParaRPr>
          </a:p>
          <a:p>
            <a:pPr marL="257175" indent="-257175" algn="just" fontAlgn="base">
              <a:buFont typeface="Arial" panose="020B0604020202020204" pitchFamily="34" charset="0"/>
              <a:buChar char="•"/>
            </a:pPr>
            <a:endParaRPr lang="sk-SK" sz="1500" dirty="0">
              <a:solidFill>
                <a:srgbClr val="1E4E9D"/>
              </a:solidFill>
              <a:latin typeface="Calibri "/>
            </a:endParaRPr>
          </a:p>
          <a:p>
            <a:pPr algn="just" fontAlgn="base"/>
            <a:endParaRPr lang="sk-SK" sz="1500" dirty="0">
              <a:solidFill>
                <a:srgbClr val="1E4E9D"/>
              </a:solidFill>
              <a:latin typeface="Calibri "/>
            </a:endParaRPr>
          </a:p>
          <a:p>
            <a:endParaRPr lang="sk-SK" sz="1500" dirty="0">
              <a:solidFill>
                <a:srgbClr val="1E4E9D"/>
              </a:solidFill>
              <a:latin typeface="Calibri "/>
            </a:endParaRPr>
          </a:p>
        </p:txBody>
      </p:sp>
      <p:sp>
        <p:nvSpPr>
          <p:cNvPr id="6" name="BlokTextu 5">
            <a:extLst>
              <a:ext uri="{FF2B5EF4-FFF2-40B4-BE49-F238E27FC236}">
                <a16:creationId xmlns:a16="http://schemas.microsoft.com/office/drawing/2014/main" id="{8FE5E683-82B6-BB79-CC36-E45608DC5F39}"/>
              </a:ext>
            </a:extLst>
          </p:cNvPr>
          <p:cNvSpPr txBox="1"/>
          <p:nvPr/>
        </p:nvSpPr>
        <p:spPr>
          <a:xfrm>
            <a:off x="800837" y="515439"/>
            <a:ext cx="6048672" cy="915635"/>
          </a:xfrm>
          <a:prstGeom prst="rect">
            <a:avLst/>
          </a:prstGeom>
          <a:noFill/>
        </p:spPr>
        <p:txBody>
          <a:bodyPr wrap="square" rtlCol="0">
            <a:spAutoFit/>
          </a:bodyPr>
          <a:lstStyle/>
          <a:p>
            <a:r>
              <a:rPr lang="sk-SK" sz="4000" dirty="0">
                <a:effectLst/>
                <a:latin typeface="Lucida Sans" panose="020B0602030504020204" pitchFamily="34" charset="0"/>
                <a:ea typeface="Calibri" panose="020F0502020204030204" pitchFamily="34" charset="0"/>
                <a:cs typeface="Times New Roman" panose="02020603050405020304" pitchFamily="18" charset="0"/>
              </a:rPr>
              <a:t>Spotreba plynu</a:t>
            </a:r>
          </a:p>
          <a:p>
            <a:r>
              <a:rPr lang="sk-SK" sz="1350" b="1" dirty="0">
                <a:solidFill>
                  <a:prstClr val="white"/>
                </a:solidFill>
              </a:rPr>
              <a:t>P</a:t>
            </a:r>
            <a:r>
              <a:rPr lang="sk-SK" sz="1350" dirty="0">
                <a:solidFill>
                  <a:prstClr val="white"/>
                </a:solidFill>
              </a:rPr>
              <a:t> na Slovensku 2023</a:t>
            </a:r>
          </a:p>
        </p:txBody>
      </p:sp>
      <p:graphicFrame>
        <p:nvGraphicFramePr>
          <p:cNvPr id="12" name="Graf 11">
            <a:extLst>
              <a:ext uri="{FF2B5EF4-FFF2-40B4-BE49-F238E27FC236}">
                <a16:creationId xmlns:a16="http://schemas.microsoft.com/office/drawing/2014/main" id="{62A077AC-EC85-DD59-3E59-F24D75DEFBDA}"/>
              </a:ext>
            </a:extLst>
          </p:cNvPr>
          <p:cNvGraphicFramePr>
            <a:graphicFrameLocks/>
          </p:cNvGraphicFramePr>
          <p:nvPr>
            <p:extLst>
              <p:ext uri="{D42A27DB-BD31-4B8C-83A1-F6EECF244321}">
                <p14:modId xmlns:p14="http://schemas.microsoft.com/office/powerpoint/2010/main" val="3717876750"/>
              </p:ext>
            </p:extLst>
          </p:nvPr>
        </p:nvGraphicFramePr>
        <p:xfrm>
          <a:off x="899593" y="1787524"/>
          <a:ext cx="3540700" cy="329766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Obrázok 12">
            <a:extLst>
              <a:ext uri="{FF2B5EF4-FFF2-40B4-BE49-F238E27FC236}">
                <a16:creationId xmlns:a16="http://schemas.microsoft.com/office/drawing/2014/main" id="{C0ADC435-7C0D-E388-F91F-B0F138ACF06E}"/>
              </a:ext>
            </a:extLst>
          </p:cNvPr>
          <p:cNvPicPr>
            <a:picLocks noChangeAspect="1"/>
          </p:cNvPicPr>
          <p:nvPr/>
        </p:nvPicPr>
        <p:blipFill>
          <a:blip r:embed="rId3"/>
          <a:stretch>
            <a:fillRect/>
          </a:stretch>
        </p:blipFill>
        <p:spPr>
          <a:xfrm>
            <a:off x="4528157" y="1787524"/>
            <a:ext cx="4215835" cy="3416300"/>
          </a:xfrm>
          <a:prstGeom prst="rect">
            <a:avLst/>
          </a:prstGeom>
        </p:spPr>
      </p:pic>
    </p:spTree>
    <p:extLst>
      <p:ext uri="{BB962C8B-B14F-4D97-AF65-F5344CB8AC3E}">
        <p14:creationId xmlns:p14="http://schemas.microsoft.com/office/powerpoint/2010/main" val="387069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50F0C8B-50EB-706B-FCB9-40FFCF672A91}"/>
              </a:ext>
            </a:extLst>
          </p:cNvPr>
          <p:cNvSpPr txBox="1"/>
          <p:nvPr/>
        </p:nvSpPr>
        <p:spPr>
          <a:xfrm>
            <a:off x="678656" y="382908"/>
            <a:ext cx="8141816" cy="1415772"/>
          </a:xfrm>
          <a:prstGeom prst="rect">
            <a:avLst/>
          </a:prstGeom>
          <a:noFill/>
        </p:spPr>
        <p:txBody>
          <a:bodyPr wrap="square">
            <a:spAutoFit/>
          </a:bodyPr>
          <a:lstStyle/>
          <a:p>
            <a:pPr algn="just" fontAlgn="base"/>
            <a:r>
              <a:rPr lang="pt-BR" sz="2800" b="1" dirty="0">
                <a:latin typeface="Lucida Sans Unicode" panose="020B0602030504020204" pitchFamily="34" charset="0"/>
                <a:ea typeface="+mj-ea"/>
                <a:cs typeface="Lucida Sans Unicode" panose="020B0602030504020204" pitchFamily="34" charset="0"/>
              </a:rPr>
              <a:t>Stratégia EÚ pre integráciu energetického systému</a:t>
            </a:r>
            <a:r>
              <a:rPr lang="sk-SK" sz="2800" b="1" dirty="0">
                <a:latin typeface="Lucida Sans Unicode" panose="020B0602030504020204" pitchFamily="34" charset="0"/>
                <a:ea typeface="+mj-ea"/>
                <a:cs typeface="Lucida Sans Unicode" panose="020B0602030504020204" pitchFamily="34" charset="0"/>
              </a:rPr>
              <a:t>: júl 2020</a:t>
            </a:r>
          </a:p>
          <a:p>
            <a:pPr algn="just" fontAlgn="base"/>
            <a:endParaRPr lang="sk-SK" sz="1500" dirty="0">
              <a:solidFill>
                <a:srgbClr val="1E4E9D"/>
              </a:solidFill>
              <a:latin typeface="Calibri "/>
              <a:ea typeface="+mj-ea"/>
              <a:cs typeface="+mj-cs"/>
            </a:endParaRPr>
          </a:p>
          <a:p>
            <a:endParaRPr lang="sk-SK" sz="1500" dirty="0">
              <a:solidFill>
                <a:srgbClr val="1E4E9D"/>
              </a:solidFill>
              <a:latin typeface="Calibri "/>
              <a:ea typeface="+mj-ea"/>
              <a:cs typeface="+mj-cs"/>
            </a:endParaRPr>
          </a:p>
        </p:txBody>
      </p:sp>
      <p:pic>
        <p:nvPicPr>
          <p:cNvPr id="8" name="Obrázok 7">
            <a:extLst>
              <a:ext uri="{FF2B5EF4-FFF2-40B4-BE49-F238E27FC236}">
                <a16:creationId xmlns:a16="http://schemas.microsoft.com/office/drawing/2014/main" id="{6DABA355-00EC-A05A-BB41-AD8EF6DDD346}"/>
              </a:ext>
            </a:extLst>
          </p:cNvPr>
          <p:cNvPicPr>
            <a:picLocks noChangeAspect="1"/>
          </p:cNvPicPr>
          <p:nvPr/>
        </p:nvPicPr>
        <p:blipFill>
          <a:blip r:embed="rId2"/>
          <a:stretch>
            <a:fillRect/>
          </a:stretch>
        </p:blipFill>
        <p:spPr>
          <a:xfrm>
            <a:off x="1584412" y="2720372"/>
            <a:ext cx="4919987" cy="1857386"/>
          </a:xfrm>
          <a:prstGeom prst="rect">
            <a:avLst/>
          </a:prstGeom>
        </p:spPr>
      </p:pic>
      <p:sp>
        <p:nvSpPr>
          <p:cNvPr id="9" name="BlokTextu 8">
            <a:extLst>
              <a:ext uri="{FF2B5EF4-FFF2-40B4-BE49-F238E27FC236}">
                <a16:creationId xmlns:a16="http://schemas.microsoft.com/office/drawing/2014/main" id="{8F02E7BE-DE72-6EB5-0B64-9480465193C6}"/>
              </a:ext>
            </a:extLst>
          </p:cNvPr>
          <p:cNvSpPr txBox="1"/>
          <p:nvPr/>
        </p:nvSpPr>
        <p:spPr>
          <a:xfrm>
            <a:off x="1645637" y="2158399"/>
            <a:ext cx="2425664" cy="507831"/>
          </a:xfrm>
          <a:prstGeom prst="rect">
            <a:avLst/>
          </a:prstGeom>
          <a:noFill/>
        </p:spPr>
        <p:txBody>
          <a:bodyPr wrap="none" rtlCol="0">
            <a:spAutoFit/>
          </a:bodyPr>
          <a:lstStyle/>
          <a:p>
            <a:r>
              <a:rPr lang="sk-SK" sz="1350" dirty="0">
                <a:solidFill>
                  <a:schemeClr val="accent1">
                    <a:lumMod val="75000"/>
                  </a:schemeClr>
                </a:solidFill>
              </a:rPr>
              <a:t>Súčasný systém</a:t>
            </a:r>
          </a:p>
          <a:p>
            <a:r>
              <a:rPr lang="sk-SK" sz="1350" dirty="0">
                <a:solidFill>
                  <a:schemeClr val="accent1">
                    <a:lumMod val="75000"/>
                  </a:schemeClr>
                </a:solidFill>
              </a:rPr>
              <a:t>Jednosmerné toky energie </a:t>
            </a:r>
          </a:p>
        </p:txBody>
      </p:sp>
      <p:sp>
        <p:nvSpPr>
          <p:cNvPr id="10" name="BlokTextu 9">
            <a:extLst>
              <a:ext uri="{FF2B5EF4-FFF2-40B4-BE49-F238E27FC236}">
                <a16:creationId xmlns:a16="http://schemas.microsoft.com/office/drawing/2014/main" id="{35C615B3-E430-836F-6B11-16C685648130}"/>
              </a:ext>
            </a:extLst>
          </p:cNvPr>
          <p:cNvSpPr txBox="1"/>
          <p:nvPr/>
        </p:nvSpPr>
        <p:spPr>
          <a:xfrm>
            <a:off x="5382258" y="2325834"/>
            <a:ext cx="2696572" cy="300082"/>
          </a:xfrm>
          <a:prstGeom prst="rect">
            <a:avLst/>
          </a:prstGeom>
          <a:noFill/>
        </p:spPr>
        <p:txBody>
          <a:bodyPr wrap="none" rtlCol="0">
            <a:spAutoFit/>
          </a:bodyPr>
          <a:lstStyle/>
          <a:p>
            <a:r>
              <a:rPr lang="sk-SK" sz="1350" dirty="0">
                <a:solidFill>
                  <a:schemeClr val="accent1">
                    <a:lumMod val="75000"/>
                  </a:schemeClr>
                </a:solidFill>
              </a:rPr>
              <a:t>Budúci integrovaný EÚ systém</a:t>
            </a:r>
          </a:p>
        </p:txBody>
      </p:sp>
      <p:sp>
        <p:nvSpPr>
          <p:cNvPr id="11" name="BlokTextu 10">
            <a:extLst>
              <a:ext uri="{FF2B5EF4-FFF2-40B4-BE49-F238E27FC236}">
                <a16:creationId xmlns:a16="http://schemas.microsoft.com/office/drawing/2014/main" id="{6C9B2217-2D7A-425C-30FC-95A2E4BC96A9}"/>
              </a:ext>
            </a:extLst>
          </p:cNvPr>
          <p:cNvSpPr txBox="1"/>
          <p:nvPr/>
        </p:nvSpPr>
        <p:spPr>
          <a:xfrm>
            <a:off x="678656" y="4630351"/>
            <a:ext cx="8293894" cy="923330"/>
          </a:xfrm>
          <a:prstGeom prst="rect">
            <a:avLst/>
          </a:prstGeom>
          <a:noFill/>
        </p:spPr>
        <p:txBody>
          <a:bodyPr wrap="square" rtlCol="0">
            <a:spAutoFit/>
          </a:bodyPr>
          <a:lstStyle/>
          <a:p>
            <a:pPr algn="just"/>
            <a:r>
              <a:rPr lang="sk-SK" sz="1350" dirty="0"/>
              <a:t>Sektorová integrácia znamená </a:t>
            </a:r>
            <a:r>
              <a:rPr lang="sk-SK" sz="1350" b="1" dirty="0"/>
              <a:t>prepojenie rôznych nosičov energie </a:t>
            </a:r>
            <a:r>
              <a:rPr lang="sk-SK" sz="1350" dirty="0"/>
              <a:t>– elektriny, tepla, chladu, plynu, pevných a kvapalných palív – medzi sebou navzájom a so sektormi konečného použitia, ako sú budovy, doprava alebo </a:t>
            </a:r>
            <a:r>
              <a:rPr lang="sk-SK" sz="1350" b="1" dirty="0"/>
              <a:t>priemysel</a:t>
            </a:r>
            <a:r>
              <a:rPr lang="sk-SK" sz="1350" dirty="0"/>
              <a:t>. Mobilizácia </a:t>
            </a:r>
            <a:r>
              <a:rPr lang="sk-SK" sz="1350" b="1" dirty="0"/>
              <a:t>investícií do kľúčových čistých technológií a hodnotových reťazcov s dopadom na </a:t>
            </a:r>
            <a:r>
              <a:rPr lang="sk-SK" sz="1350" dirty="0"/>
              <a:t>celé hospodárstvo</a:t>
            </a:r>
            <a:r>
              <a:rPr lang="sk-SK" sz="1350" dirty="0">
                <a:highlight>
                  <a:srgbClr val="FFFFFF"/>
                </a:highlight>
                <a:latin typeface="Times New Roman" panose="02020603050405020304" pitchFamily="18" charset="0"/>
              </a:rPr>
              <a:t>.</a:t>
            </a:r>
            <a:endParaRPr lang="sk-SK" sz="1350" dirty="0"/>
          </a:p>
        </p:txBody>
      </p:sp>
    </p:spTree>
    <p:extLst>
      <p:ext uri="{BB962C8B-B14F-4D97-AF65-F5344CB8AC3E}">
        <p14:creationId xmlns:p14="http://schemas.microsoft.com/office/powerpoint/2010/main" val="391727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205C191B-ABC7-4BE3-2B38-8F53026FC784}"/>
              </a:ext>
            </a:extLst>
          </p:cNvPr>
          <p:cNvSpPr txBox="1"/>
          <p:nvPr/>
        </p:nvSpPr>
        <p:spPr>
          <a:xfrm>
            <a:off x="800324" y="489124"/>
            <a:ext cx="6213022" cy="863698"/>
          </a:xfrm>
          <a:prstGeom prst="rect">
            <a:avLst/>
          </a:prstGeom>
          <a:noFill/>
        </p:spPr>
        <p:txBody>
          <a:bodyPr wrap="square" rtlCol="0">
            <a:spAutoFit/>
          </a:bodyPr>
          <a:lstStyle/>
          <a:p>
            <a:pPr algn="just">
              <a:lnSpc>
                <a:spcPct val="107000"/>
              </a:lnSpc>
              <a:spcAft>
                <a:spcPts val="800"/>
              </a:spcAft>
            </a:pPr>
            <a:r>
              <a:rPr lang="sk-SK" sz="1350" dirty="0">
                <a:solidFill>
                  <a:prstClr val="white"/>
                </a:solidFill>
              </a:rPr>
              <a:t>AAK</a:t>
            </a: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k-SK" sz="2800" dirty="0">
                <a:effectLst/>
                <a:ea typeface="Calibri" panose="020F0502020204030204" pitchFamily="34" charset="0"/>
                <a:cs typeface="Times New Roman" panose="02020603050405020304" pitchFamily="18" charset="0"/>
              </a:rPr>
              <a:t>Ako ďalej EU</a:t>
            </a:r>
          </a:p>
          <a:p>
            <a:r>
              <a:rPr lang="sk-SK" sz="1350" dirty="0">
                <a:solidFill>
                  <a:prstClr val="white"/>
                </a:solidFill>
              </a:rPr>
              <a:t>ciele EU</a:t>
            </a:r>
          </a:p>
        </p:txBody>
      </p:sp>
      <p:cxnSp>
        <p:nvCxnSpPr>
          <p:cNvPr id="11" name="Rovná spojovacia šípka 10">
            <a:extLst>
              <a:ext uri="{FF2B5EF4-FFF2-40B4-BE49-F238E27FC236}">
                <a16:creationId xmlns:a16="http://schemas.microsoft.com/office/drawing/2014/main" id="{513CCD15-9020-E90A-3ADC-CAC55381BE49}"/>
              </a:ext>
            </a:extLst>
          </p:cNvPr>
          <p:cNvCxnSpPr/>
          <p:nvPr/>
        </p:nvCxnSpPr>
        <p:spPr>
          <a:xfrm flipV="1">
            <a:off x="2392325" y="3879556"/>
            <a:ext cx="0" cy="89313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BlokTextu 12">
            <a:extLst>
              <a:ext uri="{FF2B5EF4-FFF2-40B4-BE49-F238E27FC236}">
                <a16:creationId xmlns:a16="http://schemas.microsoft.com/office/drawing/2014/main" id="{484B1BC1-5E15-F92F-50E6-075AFC69B9D4}"/>
              </a:ext>
            </a:extLst>
          </p:cNvPr>
          <p:cNvSpPr txBox="1"/>
          <p:nvPr/>
        </p:nvSpPr>
        <p:spPr>
          <a:xfrm>
            <a:off x="6104492" y="1267810"/>
            <a:ext cx="2855083" cy="2169825"/>
          </a:xfrm>
          <a:prstGeom prst="rect">
            <a:avLst/>
          </a:prstGeom>
          <a:noFill/>
        </p:spPr>
        <p:txBody>
          <a:bodyPr wrap="square">
            <a:spAutoFit/>
          </a:bodyPr>
          <a:lstStyle/>
          <a:p>
            <a:r>
              <a:rPr lang="sk-SK" sz="1350" dirty="0"/>
              <a:t>Podľa odhadov je treba do sietí investovať </a:t>
            </a:r>
            <a:r>
              <a:rPr lang="sk-SK" sz="1350" b="1" dirty="0">
                <a:solidFill>
                  <a:srgbClr val="FF0000"/>
                </a:solidFill>
              </a:rPr>
              <a:t>584 miliárd eur ročne do roku 2030</a:t>
            </a:r>
            <a:r>
              <a:rPr lang="sk-SK" sz="1350" dirty="0"/>
              <a:t>, aby sa naplnili zelené ciele. Väčšina peňazí by mala pochádzať zo súkromných zdrojov alebo </a:t>
            </a:r>
            <a:r>
              <a:rPr lang="sk-SK" sz="1350" b="1" dirty="0">
                <a:solidFill>
                  <a:srgbClr val="FF0000"/>
                </a:solidFill>
              </a:rPr>
              <a:t>sieťových poplatkov v cene elektriny </a:t>
            </a:r>
            <a:r>
              <a:rPr lang="sk-SK" sz="1350" dirty="0"/>
              <a:t>(Zhruba 40 % distribučných sietí v Európe je starších než 40 rokov)</a:t>
            </a:r>
          </a:p>
        </p:txBody>
      </p:sp>
      <p:pic>
        <p:nvPicPr>
          <p:cNvPr id="9" name="Zástupný objekt pre obsah 3">
            <a:extLst>
              <a:ext uri="{FF2B5EF4-FFF2-40B4-BE49-F238E27FC236}">
                <a16:creationId xmlns:a16="http://schemas.microsoft.com/office/drawing/2014/main" id="{35BF9D7A-DF94-4751-9899-0B49BDEC89C5}"/>
              </a:ext>
            </a:extLst>
          </p:cNvPr>
          <p:cNvPicPr>
            <a:picLocks noGrp="1" noChangeAspect="1"/>
          </p:cNvPicPr>
          <p:nvPr>
            <p:ph idx="1"/>
          </p:nvPr>
        </p:nvPicPr>
        <p:blipFill>
          <a:blip r:embed="rId2"/>
          <a:stretch>
            <a:fillRect/>
          </a:stretch>
        </p:blipFill>
        <p:spPr>
          <a:xfrm>
            <a:off x="755576" y="1499196"/>
            <a:ext cx="5037133" cy="3876877"/>
          </a:xfrm>
          <a:prstGeom prst="rect">
            <a:avLst/>
          </a:prstGeom>
        </p:spPr>
      </p:pic>
      <p:sp>
        <p:nvSpPr>
          <p:cNvPr id="10" name="BlokTextu 9">
            <a:extLst>
              <a:ext uri="{FF2B5EF4-FFF2-40B4-BE49-F238E27FC236}">
                <a16:creationId xmlns:a16="http://schemas.microsoft.com/office/drawing/2014/main" id="{A86447F7-4498-439C-9572-70B47B573110}"/>
              </a:ext>
            </a:extLst>
          </p:cNvPr>
          <p:cNvSpPr txBox="1"/>
          <p:nvPr/>
        </p:nvSpPr>
        <p:spPr>
          <a:xfrm>
            <a:off x="3906835" y="1763805"/>
            <a:ext cx="1350818" cy="1500411"/>
          </a:xfrm>
          <a:prstGeom prst="rect">
            <a:avLst/>
          </a:prstGeom>
          <a:noFill/>
        </p:spPr>
        <p:txBody>
          <a:bodyPr wrap="square" rtlCol="0">
            <a:spAutoFit/>
          </a:bodyPr>
          <a:lstStyle/>
          <a:p>
            <a:pPr lvl="0"/>
            <a:r>
              <a:rPr lang="sk-SK" sz="1050" b="1" dirty="0">
                <a:solidFill>
                  <a:srgbClr val="FF0000"/>
                </a:solidFill>
              </a:rPr>
              <a:t>Ambiciózne ciele EÚ:</a:t>
            </a:r>
          </a:p>
          <a:p>
            <a:pPr lvl="0"/>
            <a:endParaRPr lang="sk-SK" sz="1050" b="1" dirty="0">
              <a:solidFill>
                <a:srgbClr val="FF0000"/>
              </a:solidFill>
            </a:endParaRPr>
          </a:p>
          <a:p>
            <a:pPr lvl="0"/>
            <a:r>
              <a:rPr lang="sk-SK" sz="1200" b="1" dirty="0">
                <a:solidFill>
                  <a:srgbClr val="FF0000"/>
                </a:solidFill>
              </a:rPr>
              <a:t>2050:  uhlíková neutralita</a:t>
            </a:r>
          </a:p>
          <a:p>
            <a:pPr lvl="0"/>
            <a:r>
              <a:rPr lang="sk-SK" sz="1200" b="1" dirty="0">
                <a:solidFill>
                  <a:srgbClr val="FF0000"/>
                </a:solidFill>
              </a:rPr>
              <a:t>2040:  90%</a:t>
            </a:r>
          </a:p>
          <a:p>
            <a:pPr lvl="0"/>
            <a:r>
              <a:rPr lang="sk-SK" sz="1200" b="1" dirty="0">
                <a:solidFill>
                  <a:srgbClr val="FF0000"/>
                </a:solidFill>
              </a:rPr>
              <a:t>2030:  42,5%</a:t>
            </a:r>
          </a:p>
          <a:p>
            <a:pPr lvl="0"/>
            <a:r>
              <a:rPr lang="sk-SK" sz="1200" b="1" dirty="0">
                <a:solidFill>
                  <a:srgbClr val="FF0000"/>
                </a:solidFill>
              </a:rPr>
              <a:t>2022:  23%</a:t>
            </a:r>
          </a:p>
        </p:txBody>
      </p:sp>
      <p:sp>
        <p:nvSpPr>
          <p:cNvPr id="12" name="Ovál 11">
            <a:extLst>
              <a:ext uri="{FF2B5EF4-FFF2-40B4-BE49-F238E27FC236}">
                <a16:creationId xmlns:a16="http://schemas.microsoft.com/office/drawing/2014/main" id="{5360E295-7F87-4496-BCCD-E18575DD5E53}"/>
              </a:ext>
            </a:extLst>
          </p:cNvPr>
          <p:cNvSpPr/>
          <p:nvPr/>
        </p:nvSpPr>
        <p:spPr>
          <a:xfrm>
            <a:off x="4506190" y="4003763"/>
            <a:ext cx="131618" cy="768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350"/>
          </a:p>
        </p:txBody>
      </p:sp>
      <p:sp>
        <p:nvSpPr>
          <p:cNvPr id="15" name="BlokTextu 14">
            <a:extLst>
              <a:ext uri="{FF2B5EF4-FFF2-40B4-BE49-F238E27FC236}">
                <a16:creationId xmlns:a16="http://schemas.microsoft.com/office/drawing/2014/main" id="{8EE74C5E-D0C7-4F38-AD1F-855A02CDCF3E}"/>
              </a:ext>
            </a:extLst>
          </p:cNvPr>
          <p:cNvSpPr txBox="1"/>
          <p:nvPr/>
        </p:nvSpPr>
        <p:spPr>
          <a:xfrm>
            <a:off x="4342563" y="3437635"/>
            <a:ext cx="420308" cy="219291"/>
          </a:xfrm>
          <a:prstGeom prst="rect">
            <a:avLst/>
          </a:prstGeom>
          <a:noFill/>
        </p:spPr>
        <p:txBody>
          <a:bodyPr wrap="none" rtlCol="0">
            <a:spAutoFit/>
          </a:bodyPr>
          <a:lstStyle/>
          <a:p>
            <a:r>
              <a:rPr lang="sk-SK" sz="825" dirty="0"/>
              <a:t>17,5</a:t>
            </a:r>
          </a:p>
        </p:txBody>
      </p:sp>
      <p:pic>
        <p:nvPicPr>
          <p:cNvPr id="16" name="Obrázok 15">
            <a:extLst>
              <a:ext uri="{FF2B5EF4-FFF2-40B4-BE49-F238E27FC236}">
                <a16:creationId xmlns:a16="http://schemas.microsoft.com/office/drawing/2014/main" id="{2DAC3684-A5B9-4928-A19F-256BEED14369}"/>
              </a:ext>
            </a:extLst>
          </p:cNvPr>
          <p:cNvPicPr>
            <a:picLocks noChangeAspect="1"/>
          </p:cNvPicPr>
          <p:nvPr/>
        </p:nvPicPr>
        <p:blipFill>
          <a:blip r:embed="rId3"/>
          <a:stretch>
            <a:fillRect/>
          </a:stretch>
        </p:blipFill>
        <p:spPr>
          <a:xfrm>
            <a:off x="6069987" y="3626451"/>
            <a:ext cx="1079086" cy="1591194"/>
          </a:xfrm>
          <a:prstGeom prst="rect">
            <a:avLst/>
          </a:prstGeom>
        </p:spPr>
      </p:pic>
      <p:sp>
        <p:nvSpPr>
          <p:cNvPr id="17" name="BlokTextu 16">
            <a:extLst>
              <a:ext uri="{FF2B5EF4-FFF2-40B4-BE49-F238E27FC236}">
                <a16:creationId xmlns:a16="http://schemas.microsoft.com/office/drawing/2014/main" id="{CC2E3A76-67A1-43AD-BDE0-9DCD893A106A}"/>
              </a:ext>
            </a:extLst>
          </p:cNvPr>
          <p:cNvSpPr txBox="1"/>
          <p:nvPr/>
        </p:nvSpPr>
        <p:spPr>
          <a:xfrm>
            <a:off x="7149072" y="3742816"/>
            <a:ext cx="1792996" cy="1384995"/>
          </a:xfrm>
          <a:prstGeom prst="rect">
            <a:avLst/>
          </a:prstGeom>
          <a:noFill/>
        </p:spPr>
        <p:txBody>
          <a:bodyPr wrap="square" rtlCol="0">
            <a:spAutoFit/>
          </a:bodyPr>
          <a:lstStyle/>
          <a:p>
            <a:r>
              <a:rPr lang="sk-SK" sz="1200" b="1" dirty="0">
                <a:solidFill>
                  <a:srgbClr val="FF0000"/>
                </a:solidFill>
              </a:rPr>
              <a:t>Napĺňanie týchto cieľov EU, negatívne dopadne na konkurencieschopnosť priemyslu a prehĺbia energetickú chudobu!!!</a:t>
            </a:r>
            <a:endParaRPr lang="sk-SK" sz="1200" dirty="0">
              <a:solidFill>
                <a:srgbClr val="FF0000"/>
              </a:solidFill>
            </a:endParaRPr>
          </a:p>
        </p:txBody>
      </p:sp>
    </p:spTree>
    <p:extLst>
      <p:ext uri="{BB962C8B-B14F-4D97-AF65-F5344CB8AC3E}">
        <p14:creationId xmlns:p14="http://schemas.microsoft.com/office/powerpoint/2010/main" val="225701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853367-4A5B-4CB7-B735-7A49E49F9BEC}"/>
              </a:ext>
            </a:extLst>
          </p:cNvPr>
          <p:cNvSpPr txBox="1">
            <a:spLocks/>
          </p:cNvSpPr>
          <p:nvPr/>
        </p:nvSpPr>
        <p:spPr>
          <a:xfrm>
            <a:off x="800837" y="1230215"/>
            <a:ext cx="7745484" cy="26416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575" dirty="0">
                <a:solidFill>
                  <a:prstClr val="white"/>
                </a:solidFill>
              </a:rPr>
              <a:t> </a:t>
            </a:r>
          </a:p>
          <a:p>
            <a:pPr marL="0" indent="0">
              <a:buNone/>
            </a:pPr>
            <a:endParaRPr lang="en-US" sz="1575" dirty="0">
              <a:solidFill>
                <a:prstClr val="white"/>
              </a:solidFill>
            </a:endParaRPr>
          </a:p>
        </p:txBody>
      </p:sp>
      <p:cxnSp>
        <p:nvCxnSpPr>
          <p:cNvPr id="11" name="Rovná spojovacia šípka 10">
            <a:extLst>
              <a:ext uri="{FF2B5EF4-FFF2-40B4-BE49-F238E27FC236}">
                <a16:creationId xmlns:a16="http://schemas.microsoft.com/office/drawing/2014/main" id="{513CCD15-9020-E90A-3ADC-CAC55381BE49}"/>
              </a:ext>
            </a:extLst>
          </p:cNvPr>
          <p:cNvCxnSpPr/>
          <p:nvPr/>
        </p:nvCxnSpPr>
        <p:spPr>
          <a:xfrm flipV="1">
            <a:off x="2392325" y="3879556"/>
            <a:ext cx="0" cy="89313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Zástupný objekt pre obsah 3">
            <a:extLst>
              <a:ext uri="{FF2B5EF4-FFF2-40B4-BE49-F238E27FC236}">
                <a16:creationId xmlns:a16="http://schemas.microsoft.com/office/drawing/2014/main" id="{F0AC77CD-E3B2-4DDE-897A-BD6B6616D06B}"/>
              </a:ext>
            </a:extLst>
          </p:cNvPr>
          <p:cNvPicPr>
            <a:picLocks noGrp="1" noChangeAspect="1"/>
          </p:cNvPicPr>
          <p:nvPr>
            <p:ph idx="1"/>
          </p:nvPr>
        </p:nvPicPr>
        <p:blipFill>
          <a:blip r:embed="rId2"/>
          <a:stretch>
            <a:fillRect/>
          </a:stretch>
        </p:blipFill>
        <p:spPr>
          <a:xfrm>
            <a:off x="800838" y="1628800"/>
            <a:ext cx="3500999" cy="3829026"/>
          </a:xfrm>
          <a:prstGeom prst="rect">
            <a:avLst/>
          </a:prstGeom>
        </p:spPr>
      </p:pic>
      <p:sp>
        <p:nvSpPr>
          <p:cNvPr id="12" name="BlokTextu 11">
            <a:extLst>
              <a:ext uri="{FF2B5EF4-FFF2-40B4-BE49-F238E27FC236}">
                <a16:creationId xmlns:a16="http://schemas.microsoft.com/office/drawing/2014/main" id="{EC1C0C3B-54D6-4C84-A202-63E2945ADA41}"/>
              </a:ext>
            </a:extLst>
          </p:cNvPr>
          <p:cNvSpPr txBox="1"/>
          <p:nvPr/>
        </p:nvSpPr>
        <p:spPr>
          <a:xfrm>
            <a:off x="4473945" y="1857376"/>
            <a:ext cx="4498392" cy="3093154"/>
          </a:xfrm>
          <a:prstGeom prst="rect">
            <a:avLst/>
          </a:prstGeom>
          <a:noFill/>
        </p:spPr>
        <p:txBody>
          <a:bodyPr wrap="square" rtlCol="0">
            <a:spAutoFit/>
          </a:bodyPr>
          <a:lstStyle/>
          <a:p>
            <a:pPr algn="just"/>
            <a:r>
              <a:rPr lang="sk-SK" sz="1500" b="1" dirty="0"/>
              <a:t>Nariadenie o infraštruktúre pre alternatívne palivá (AFIR) – problémy.</a:t>
            </a:r>
          </a:p>
          <a:p>
            <a:pPr algn="just"/>
            <a:endParaRPr lang="sk-SK" sz="1350" dirty="0">
              <a:solidFill>
                <a:srgbClr val="FF0000"/>
              </a:solidFill>
            </a:endParaRPr>
          </a:p>
          <a:p>
            <a:pPr marL="214313" indent="-214313" algn="just">
              <a:buFont typeface="Wingdings" panose="05000000000000000000" pitchFamily="2" charset="2"/>
              <a:buChar char="Ø"/>
            </a:pPr>
            <a:r>
              <a:rPr lang="sk-SK" sz="1350" dirty="0"/>
              <a:t>Nariadenie a ciele v ňom definované nie sú v deklarovaných lehotách dosiahnuteľné.</a:t>
            </a:r>
          </a:p>
          <a:p>
            <a:pPr marL="214313" indent="-214313" algn="just">
              <a:buFont typeface="Wingdings" panose="05000000000000000000" pitchFamily="2" charset="2"/>
              <a:buChar char="Ø"/>
            </a:pPr>
            <a:r>
              <a:rPr lang="sk-SK" sz="1350" dirty="0"/>
              <a:t>Budú mať výrazne negatívny vplyv na ceny elektriny pre všetkých koncových odberateľov.</a:t>
            </a:r>
          </a:p>
          <a:p>
            <a:pPr marL="214313" indent="-214313" algn="just">
              <a:buFont typeface="Wingdings" panose="05000000000000000000" pitchFamily="2" charset="2"/>
              <a:buChar char="Ø"/>
            </a:pPr>
            <a:r>
              <a:rPr lang="sk-SK" sz="1350" dirty="0"/>
              <a:t>Už v súčasnej dobe niektoré krajiny prehodnocujú masívnu podporu </a:t>
            </a:r>
            <a:r>
              <a:rPr lang="sk-SK" sz="1350" dirty="0" err="1"/>
              <a:t>elektromobility</a:t>
            </a:r>
            <a:r>
              <a:rPr lang="sk-SK" sz="1350" dirty="0"/>
              <a:t>.</a:t>
            </a:r>
          </a:p>
          <a:p>
            <a:pPr marL="214313" indent="-214313" algn="just">
              <a:buFont typeface="Wingdings" panose="05000000000000000000" pitchFamily="2" charset="2"/>
              <a:buChar char="Ø"/>
            </a:pPr>
            <a:r>
              <a:rPr lang="sk-SK" sz="1350" dirty="0"/>
              <a:t>EU sa koncepčne nezaoberá problematikou likvidácie batérií a ich vplyvu. </a:t>
            </a:r>
          </a:p>
          <a:p>
            <a:pPr marL="214313" indent="-214313" algn="just">
              <a:buFont typeface="Wingdings" panose="05000000000000000000" pitchFamily="2" charset="2"/>
              <a:buChar char="Ø"/>
            </a:pPr>
            <a:endParaRPr lang="sk-SK" sz="1350" dirty="0">
              <a:solidFill>
                <a:srgbClr val="FF0000"/>
              </a:solidFill>
            </a:endParaRPr>
          </a:p>
          <a:p>
            <a:pPr algn="just"/>
            <a:r>
              <a:rPr lang="sk-SK" sz="1500" b="1" dirty="0">
                <a:solidFill>
                  <a:srgbClr val="FF0000"/>
                </a:solidFill>
              </a:rPr>
              <a:t>Napriek tomu sa vodík javí ako potenciálna perspektíva rozvoja</a:t>
            </a:r>
          </a:p>
        </p:txBody>
      </p:sp>
      <p:sp>
        <p:nvSpPr>
          <p:cNvPr id="3" name="BlokTextu 2">
            <a:extLst>
              <a:ext uri="{FF2B5EF4-FFF2-40B4-BE49-F238E27FC236}">
                <a16:creationId xmlns:a16="http://schemas.microsoft.com/office/drawing/2014/main" id="{0626ADBA-1E64-CA40-1C6D-D39F5CEC6343}"/>
              </a:ext>
            </a:extLst>
          </p:cNvPr>
          <p:cNvSpPr txBox="1"/>
          <p:nvPr/>
        </p:nvSpPr>
        <p:spPr>
          <a:xfrm>
            <a:off x="800324" y="489124"/>
            <a:ext cx="6213022" cy="863698"/>
          </a:xfrm>
          <a:prstGeom prst="rect">
            <a:avLst/>
          </a:prstGeom>
          <a:noFill/>
        </p:spPr>
        <p:txBody>
          <a:bodyPr wrap="square" rtlCol="0">
            <a:spAutoFit/>
          </a:bodyPr>
          <a:lstStyle/>
          <a:p>
            <a:pPr algn="just">
              <a:lnSpc>
                <a:spcPct val="107000"/>
              </a:lnSpc>
              <a:spcAft>
                <a:spcPts val="800"/>
              </a:spcAft>
            </a:pPr>
            <a:r>
              <a:rPr lang="sk-SK" sz="1350" dirty="0">
                <a:solidFill>
                  <a:prstClr val="white"/>
                </a:solidFill>
              </a:rPr>
              <a:t>AAK</a:t>
            </a: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k-SK" sz="2800" dirty="0">
                <a:effectLst/>
                <a:ea typeface="Calibri" panose="020F0502020204030204" pitchFamily="34" charset="0"/>
                <a:cs typeface="Times New Roman" panose="02020603050405020304" pitchFamily="18" charset="0"/>
              </a:rPr>
              <a:t>Ako ďalej EU</a:t>
            </a:r>
          </a:p>
          <a:p>
            <a:r>
              <a:rPr lang="sk-SK" sz="1350" dirty="0">
                <a:solidFill>
                  <a:prstClr val="white"/>
                </a:solidFill>
              </a:rPr>
              <a:t>ciele EU</a:t>
            </a:r>
          </a:p>
        </p:txBody>
      </p:sp>
    </p:spTree>
    <p:extLst>
      <p:ext uri="{BB962C8B-B14F-4D97-AF65-F5344CB8AC3E}">
        <p14:creationId xmlns:p14="http://schemas.microsoft.com/office/powerpoint/2010/main" val="7631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853367-4A5B-4CB7-B735-7A49E49F9BEC}"/>
              </a:ext>
            </a:extLst>
          </p:cNvPr>
          <p:cNvSpPr txBox="1">
            <a:spLocks/>
          </p:cNvSpPr>
          <p:nvPr/>
        </p:nvSpPr>
        <p:spPr>
          <a:xfrm>
            <a:off x="800837" y="1230215"/>
            <a:ext cx="7745484" cy="26416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575" dirty="0">
                <a:solidFill>
                  <a:prstClr val="white"/>
                </a:solidFill>
              </a:rPr>
              <a:t> </a:t>
            </a:r>
          </a:p>
          <a:p>
            <a:pPr marL="0" indent="0">
              <a:buNone/>
            </a:pPr>
            <a:endParaRPr lang="en-US" sz="1575" dirty="0">
              <a:solidFill>
                <a:prstClr val="white"/>
              </a:solidFill>
            </a:endParaRPr>
          </a:p>
        </p:txBody>
      </p:sp>
      <p:sp>
        <p:nvSpPr>
          <p:cNvPr id="2" name="BlokTextu 1">
            <a:extLst>
              <a:ext uri="{FF2B5EF4-FFF2-40B4-BE49-F238E27FC236}">
                <a16:creationId xmlns:a16="http://schemas.microsoft.com/office/drawing/2014/main" id="{205C191B-ABC7-4BE3-2B38-8F53026FC784}"/>
              </a:ext>
            </a:extLst>
          </p:cNvPr>
          <p:cNvSpPr txBox="1"/>
          <p:nvPr/>
        </p:nvSpPr>
        <p:spPr>
          <a:xfrm>
            <a:off x="800837" y="1210373"/>
            <a:ext cx="6729727" cy="300082"/>
          </a:xfrm>
          <a:prstGeom prst="rect">
            <a:avLst/>
          </a:prstGeom>
          <a:noFill/>
        </p:spPr>
        <p:txBody>
          <a:bodyPr wrap="none" rtlCol="0">
            <a:spAutoFit/>
          </a:bodyPr>
          <a:lstStyle/>
          <a:p>
            <a:r>
              <a:rPr lang="sk-SK" sz="1350" dirty="0">
                <a:solidFill>
                  <a:prstClr val="white"/>
                </a:solidFill>
              </a:rPr>
              <a:t>Jadrová energia ako jeden z nástrojov na dosiahnutie ambicióznych plánov EU</a:t>
            </a:r>
          </a:p>
        </p:txBody>
      </p:sp>
      <p:sp>
        <p:nvSpPr>
          <p:cNvPr id="14" name="BlokTextu 13">
            <a:extLst>
              <a:ext uri="{FF2B5EF4-FFF2-40B4-BE49-F238E27FC236}">
                <a16:creationId xmlns:a16="http://schemas.microsoft.com/office/drawing/2014/main" id="{5C0C5DA2-C9F2-5BD3-4D38-EAB7F3A1598B}"/>
              </a:ext>
            </a:extLst>
          </p:cNvPr>
          <p:cNvSpPr txBox="1"/>
          <p:nvPr/>
        </p:nvSpPr>
        <p:spPr>
          <a:xfrm>
            <a:off x="552003" y="1350739"/>
            <a:ext cx="8243151" cy="1815882"/>
          </a:xfrm>
          <a:prstGeom prst="rect">
            <a:avLst/>
          </a:prstGeom>
          <a:noFill/>
        </p:spPr>
        <p:txBody>
          <a:bodyPr wrap="square" rtlCol="0">
            <a:spAutoFit/>
          </a:bodyPr>
          <a:lstStyle/>
          <a:p>
            <a:pPr algn="just">
              <a:buFont typeface="Wingdings" panose="05000000000000000000" pitchFamily="2" charset="2"/>
              <a:buChar char="Ø"/>
            </a:pPr>
            <a:r>
              <a:rPr lang="sk-SK" sz="1600" dirty="0">
                <a:latin typeface="Calibri "/>
                <a:ea typeface="+mj-ea"/>
                <a:cs typeface="+mj-cs"/>
              </a:rPr>
              <a:t>Marec 2023 EK navrhla reformy trhu s elektrinou v rámci Net-</a:t>
            </a:r>
            <a:r>
              <a:rPr lang="sk-SK" sz="1600" dirty="0" err="1">
                <a:latin typeface="Calibri "/>
                <a:ea typeface="+mj-ea"/>
                <a:cs typeface="+mj-cs"/>
              </a:rPr>
              <a:t>Zero</a:t>
            </a:r>
            <a:r>
              <a:rPr lang="sk-SK" sz="1600" dirty="0">
                <a:latin typeface="Calibri "/>
                <a:ea typeface="+mj-ea"/>
                <a:cs typeface="+mj-cs"/>
              </a:rPr>
              <a:t> Industry </a:t>
            </a:r>
            <a:r>
              <a:rPr lang="sk-SK" sz="1600" dirty="0" err="1">
                <a:latin typeface="Calibri "/>
                <a:ea typeface="+mj-ea"/>
                <a:cs typeface="+mj-cs"/>
              </a:rPr>
              <a:t>Act</a:t>
            </a:r>
            <a:r>
              <a:rPr lang="sk-SK" sz="1600" dirty="0">
                <a:latin typeface="Calibri "/>
                <a:ea typeface="+mj-ea"/>
                <a:cs typeface="+mj-cs"/>
              </a:rPr>
              <a:t> s cieľom rozšíriť výrobu čistých technológií v EÚ ako súčasť prechodu na čistú energiu. V rámci „pokročilých technológií“ boli malé modulárne reaktory (SMR) spomenuté ako jedna z technológií, ktoré by mohli významne prispieť k dekarbonizácii.</a:t>
            </a:r>
          </a:p>
          <a:p>
            <a:pPr algn="just">
              <a:buFont typeface="Wingdings" panose="05000000000000000000" pitchFamily="2" charset="2"/>
              <a:buChar char="Ø"/>
            </a:pPr>
            <a:r>
              <a:rPr lang="sk-SK" sz="1600" dirty="0">
                <a:latin typeface="Calibri "/>
                <a:ea typeface="+mj-ea"/>
                <a:cs typeface="+mj-cs"/>
              </a:rPr>
              <a:t>Október 2023 EK súhlasila so zahrnutím existujúcich jadrových elektrární do reforiem trhu s elektrickou energiou. ČŠ môžu uplatňovať rozdielové zmluvy (</a:t>
            </a:r>
            <a:r>
              <a:rPr lang="sk-SK" sz="1600" dirty="0" err="1">
                <a:latin typeface="Calibri "/>
                <a:ea typeface="+mj-ea"/>
                <a:cs typeface="+mj-cs"/>
              </a:rPr>
              <a:t>CfD</a:t>
            </a:r>
            <a:r>
              <a:rPr lang="sk-SK" sz="1600" dirty="0">
                <a:latin typeface="Calibri "/>
                <a:ea typeface="+mj-ea"/>
                <a:cs typeface="+mj-cs"/>
              </a:rPr>
              <a:t>) na investície zamerané na predĺženie prevádzkovej životnosti existujúcich elektrární</a:t>
            </a:r>
          </a:p>
        </p:txBody>
      </p:sp>
      <p:pic>
        <p:nvPicPr>
          <p:cNvPr id="12" name="Zástupný objekt pre obsah 3">
            <a:extLst>
              <a:ext uri="{FF2B5EF4-FFF2-40B4-BE49-F238E27FC236}">
                <a16:creationId xmlns:a16="http://schemas.microsoft.com/office/drawing/2014/main" id="{BFFDE953-6FCF-491F-BAE9-ED54400DC32D}"/>
              </a:ext>
            </a:extLst>
          </p:cNvPr>
          <p:cNvPicPr>
            <a:picLocks noGrp="1" noChangeAspect="1"/>
          </p:cNvPicPr>
          <p:nvPr>
            <p:ph idx="1"/>
          </p:nvPr>
        </p:nvPicPr>
        <p:blipFill>
          <a:blip r:embed="rId2"/>
          <a:stretch>
            <a:fillRect/>
          </a:stretch>
        </p:blipFill>
        <p:spPr>
          <a:xfrm>
            <a:off x="800837" y="3216960"/>
            <a:ext cx="2519029" cy="2068747"/>
          </a:xfrm>
          <a:prstGeom prst="rect">
            <a:avLst/>
          </a:prstGeom>
        </p:spPr>
      </p:pic>
      <p:sp>
        <p:nvSpPr>
          <p:cNvPr id="15" name="BlokTextu 14">
            <a:extLst>
              <a:ext uri="{FF2B5EF4-FFF2-40B4-BE49-F238E27FC236}">
                <a16:creationId xmlns:a16="http://schemas.microsoft.com/office/drawing/2014/main" id="{6A9C3EC8-EC1C-4856-A6EC-8DF2060EDFDC}"/>
              </a:ext>
            </a:extLst>
          </p:cNvPr>
          <p:cNvSpPr txBox="1"/>
          <p:nvPr/>
        </p:nvSpPr>
        <p:spPr>
          <a:xfrm>
            <a:off x="3737913" y="3385712"/>
            <a:ext cx="5127481" cy="1962076"/>
          </a:xfrm>
          <a:prstGeom prst="rect">
            <a:avLst/>
          </a:prstGeom>
          <a:noFill/>
        </p:spPr>
        <p:txBody>
          <a:bodyPr wrap="square" rtlCol="0">
            <a:spAutoFit/>
          </a:bodyPr>
          <a:lstStyle/>
          <a:p>
            <a:pPr marL="214313" indent="-214313" algn="just">
              <a:buFont typeface="Wingdings" panose="05000000000000000000" pitchFamily="2" charset="2"/>
              <a:buChar char="Ø"/>
              <a:defRPr/>
            </a:pPr>
            <a:r>
              <a:rPr lang="sk-SK" sz="1350" dirty="0">
                <a:solidFill>
                  <a:srgbClr val="FF0000"/>
                </a:solidFill>
              </a:rPr>
              <a:t>Jadrová energia s </a:t>
            </a:r>
            <a:r>
              <a:rPr lang="sk-SK" sz="1350" b="1" dirty="0">
                <a:solidFill>
                  <a:srgbClr val="FF0000"/>
                </a:solidFill>
              </a:rPr>
              <a:t>kapacitou 413 </a:t>
            </a:r>
            <a:r>
              <a:rPr lang="sk-SK" sz="1350" b="1" dirty="0" err="1">
                <a:solidFill>
                  <a:srgbClr val="FF0000"/>
                </a:solidFill>
              </a:rPr>
              <a:t>gigawattov</a:t>
            </a:r>
            <a:r>
              <a:rPr lang="sk-SK" sz="1350" b="1" dirty="0">
                <a:solidFill>
                  <a:srgbClr val="FF0000"/>
                </a:solidFill>
              </a:rPr>
              <a:t> (GW) v 32 krajinách prispieva k obom cieľom tým, že sa ušetrí 1,5 </a:t>
            </a:r>
            <a:r>
              <a:rPr lang="sk-SK" sz="1350" b="1" dirty="0" err="1">
                <a:solidFill>
                  <a:srgbClr val="FF0000"/>
                </a:solidFill>
              </a:rPr>
              <a:t>gigatonám</a:t>
            </a:r>
            <a:r>
              <a:rPr lang="sk-SK" sz="1350" b="1" dirty="0">
                <a:solidFill>
                  <a:srgbClr val="FF0000"/>
                </a:solidFill>
              </a:rPr>
              <a:t> (</a:t>
            </a:r>
            <a:r>
              <a:rPr lang="sk-SK" sz="1350" b="1" dirty="0" err="1">
                <a:solidFill>
                  <a:srgbClr val="FF0000"/>
                </a:solidFill>
              </a:rPr>
              <a:t>Gt</a:t>
            </a:r>
            <a:r>
              <a:rPr lang="sk-SK" sz="1350" b="1" dirty="0">
                <a:solidFill>
                  <a:srgbClr val="FF0000"/>
                </a:solidFill>
              </a:rPr>
              <a:t>) globálnych emisií a 180 miliárd kubických metrov globálneho dopytu po plyne ročne</a:t>
            </a:r>
          </a:p>
          <a:p>
            <a:pPr marL="214313" indent="-214313" algn="just">
              <a:buFont typeface="Wingdings" panose="05000000000000000000" pitchFamily="2" charset="2"/>
              <a:buChar char="Ø"/>
              <a:defRPr/>
            </a:pPr>
            <a:r>
              <a:rPr lang="sk-SK" sz="1350" dirty="0">
                <a:solidFill>
                  <a:srgbClr val="FF0000"/>
                </a:solidFill>
              </a:rPr>
              <a:t>EK uznáva potenciálny príspevok malých modulárnych reaktorov pri dosiahnutí cieľov európskych krajín v oblasti zelenej energie a klímy a minulý mesiac oficiálne </a:t>
            </a:r>
            <a:r>
              <a:rPr lang="sk-SK" sz="1350" b="1" dirty="0">
                <a:solidFill>
                  <a:srgbClr val="FF0000"/>
                </a:solidFill>
              </a:rPr>
              <a:t>spustila Európsku priemyselnú alianciu pre malé modulárne reaktory</a:t>
            </a:r>
          </a:p>
        </p:txBody>
      </p:sp>
      <p:sp>
        <p:nvSpPr>
          <p:cNvPr id="3" name="BlokTextu 2">
            <a:extLst>
              <a:ext uri="{FF2B5EF4-FFF2-40B4-BE49-F238E27FC236}">
                <a16:creationId xmlns:a16="http://schemas.microsoft.com/office/drawing/2014/main" id="{AA53D04E-291F-7EDB-D669-EE50E812AFFB}"/>
              </a:ext>
            </a:extLst>
          </p:cNvPr>
          <p:cNvSpPr txBox="1"/>
          <p:nvPr/>
        </p:nvSpPr>
        <p:spPr>
          <a:xfrm>
            <a:off x="800324" y="489124"/>
            <a:ext cx="6213022" cy="863698"/>
          </a:xfrm>
          <a:prstGeom prst="rect">
            <a:avLst/>
          </a:prstGeom>
          <a:noFill/>
        </p:spPr>
        <p:txBody>
          <a:bodyPr wrap="square" rtlCol="0">
            <a:spAutoFit/>
          </a:bodyPr>
          <a:lstStyle/>
          <a:p>
            <a:pPr algn="just">
              <a:lnSpc>
                <a:spcPct val="107000"/>
              </a:lnSpc>
              <a:spcAft>
                <a:spcPts val="800"/>
              </a:spcAft>
            </a:pPr>
            <a:r>
              <a:rPr lang="sk-SK" sz="1350" dirty="0">
                <a:solidFill>
                  <a:prstClr val="white"/>
                </a:solidFill>
              </a:rPr>
              <a:t>AAK</a:t>
            </a: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k-SK" sz="2800" dirty="0">
                <a:effectLst/>
                <a:ea typeface="Calibri" panose="020F0502020204030204" pitchFamily="34" charset="0"/>
                <a:cs typeface="Times New Roman" panose="02020603050405020304" pitchFamily="18" charset="0"/>
              </a:rPr>
              <a:t>Ako ďalej EU</a:t>
            </a:r>
          </a:p>
          <a:p>
            <a:r>
              <a:rPr lang="sk-SK" sz="1350" dirty="0">
                <a:solidFill>
                  <a:prstClr val="white"/>
                </a:solidFill>
              </a:rPr>
              <a:t>ciele EU</a:t>
            </a:r>
          </a:p>
        </p:txBody>
      </p:sp>
    </p:spTree>
    <p:extLst>
      <p:ext uri="{BB962C8B-B14F-4D97-AF65-F5344CB8AC3E}">
        <p14:creationId xmlns:p14="http://schemas.microsoft.com/office/powerpoint/2010/main" val="35235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51113E7-A48A-A893-1236-DF50AE346068}"/>
              </a:ext>
            </a:extLst>
          </p:cNvPr>
          <p:cNvSpPr>
            <a:spLocks noGrp="1"/>
          </p:cNvSpPr>
          <p:nvPr>
            <p:ph idx="1"/>
          </p:nvPr>
        </p:nvSpPr>
        <p:spPr/>
        <p:txBody>
          <a:bodyPr/>
          <a:lstStyle/>
          <a:p>
            <a:r>
              <a:rPr lang="sk-SK" sz="2000" dirty="0"/>
              <a:t>Overovanie primeranosti nákladov súvisiacich s regulovanými činnosťami.</a:t>
            </a:r>
          </a:p>
          <a:p>
            <a:r>
              <a:rPr lang="sk-SK" sz="2000" dirty="0"/>
              <a:t>Znalecký posudok pre preukázanie nároku na úľavu z TSS</a:t>
            </a:r>
          </a:p>
          <a:p>
            <a:r>
              <a:rPr lang="sk-SK" sz="2000" dirty="0"/>
              <a:t>Znalecký posudok pre preukázanie nároku na úľavu z TPS</a:t>
            </a:r>
          </a:p>
          <a:p>
            <a:r>
              <a:rPr lang="sk-SK" sz="2000" dirty="0"/>
              <a:t>Preukázanie splnenia podmienok podpory po modernizácii a rekonštrukcii zariadenia na výrobu elektriny z OZE a VUKVET</a:t>
            </a:r>
          </a:p>
          <a:p>
            <a:r>
              <a:rPr lang="sk-SK" sz="2000" dirty="0"/>
              <a:t>Overenie správnosti spôsobu merania vyrobenej elektriny na svorkách zariadenia na výrobu elektriny podľa §4 ods. 3 zákona č. 309/2009 Z. z.</a:t>
            </a:r>
          </a:p>
          <a:p>
            <a:pPr marL="109728" indent="0">
              <a:buNone/>
            </a:pPr>
            <a:endParaRPr lang="sk-SK" sz="2000" dirty="0"/>
          </a:p>
          <a:p>
            <a:pPr marL="109728" indent="0">
              <a:buNone/>
            </a:pPr>
            <a:r>
              <a:rPr lang="sk-SK" sz="2000" dirty="0"/>
              <a:t>Ostatné ustanovenia najmä:</a:t>
            </a:r>
          </a:p>
          <a:p>
            <a:pPr marL="109728" indent="0">
              <a:buNone/>
            </a:pPr>
            <a:r>
              <a:rPr lang="sk-SK" sz="2000" i="1" dirty="0"/>
              <a:t>Stanovenie hodnoty RAB pre elektroenergetiku, teplárenstvo, plynárenstvo a vodné hospodárstvo</a:t>
            </a:r>
          </a:p>
          <a:p>
            <a:endParaRPr lang="sk-SK" sz="2000" dirty="0"/>
          </a:p>
          <a:p>
            <a:endParaRPr lang="sk-SK" sz="2000" dirty="0"/>
          </a:p>
          <a:p>
            <a:endParaRPr lang="sk-SK" sz="2000" dirty="0"/>
          </a:p>
          <a:p>
            <a:endParaRPr lang="sk-SK" dirty="0"/>
          </a:p>
          <a:p>
            <a:endParaRPr lang="sk-SK" dirty="0"/>
          </a:p>
        </p:txBody>
      </p:sp>
      <p:sp>
        <p:nvSpPr>
          <p:cNvPr id="3" name="Nadpis 2">
            <a:extLst>
              <a:ext uri="{FF2B5EF4-FFF2-40B4-BE49-F238E27FC236}">
                <a16:creationId xmlns:a16="http://schemas.microsoft.com/office/drawing/2014/main" id="{59E60E9D-1739-A519-4A26-7F6A2B22B459}"/>
              </a:ext>
            </a:extLst>
          </p:cNvPr>
          <p:cNvSpPr>
            <a:spLocks noGrp="1"/>
          </p:cNvSpPr>
          <p:nvPr>
            <p:ph type="title"/>
          </p:nvPr>
        </p:nvSpPr>
        <p:spPr/>
        <p:txBody>
          <a:bodyPr/>
          <a:lstStyle/>
          <a:p>
            <a:r>
              <a:rPr lang="sk-SK" dirty="0">
                <a:solidFill>
                  <a:schemeClr val="tx1"/>
                </a:solidFill>
              </a:rPr>
              <a:t>Perspektívy</a:t>
            </a:r>
            <a:r>
              <a:rPr lang="sk-SK" dirty="0"/>
              <a:t> </a:t>
            </a:r>
          </a:p>
        </p:txBody>
      </p:sp>
    </p:spTree>
    <p:extLst>
      <p:ext uri="{BB962C8B-B14F-4D97-AF65-F5344CB8AC3E}">
        <p14:creationId xmlns:p14="http://schemas.microsoft.com/office/powerpoint/2010/main" val="49507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9C3DABC-F5FF-4D4C-22AD-36E1703BC1E5}"/>
              </a:ext>
            </a:extLst>
          </p:cNvPr>
          <p:cNvSpPr>
            <a:spLocks noGrp="1"/>
          </p:cNvSpPr>
          <p:nvPr>
            <p:ph idx="1"/>
          </p:nvPr>
        </p:nvSpPr>
        <p:spPr>
          <a:xfrm>
            <a:off x="457200" y="1196752"/>
            <a:ext cx="8229600" cy="4810539"/>
          </a:xfrm>
        </p:spPr>
        <p:txBody>
          <a:bodyPr>
            <a:normAutofit fontScale="25000" lnSpcReduction="20000"/>
          </a:bodyPr>
          <a:lstStyle/>
          <a:p>
            <a:pPr marL="109728" indent="0" algn="just">
              <a:lnSpc>
                <a:spcPct val="107000"/>
              </a:lnSpc>
              <a:spcAft>
                <a:spcPts val="800"/>
              </a:spcAft>
              <a:buNone/>
            </a:pPr>
            <a:r>
              <a:rPr lang="sk-SK" sz="5600" u="sng" dirty="0">
                <a:latin typeface="Times New Roman" panose="02020603050405020304" pitchFamily="18" charset="0"/>
                <a:ea typeface="Calibri" panose="020F0502020204030204" pitchFamily="34" charset="0"/>
                <a:cs typeface="Times New Roman" panose="02020603050405020304" pitchFamily="18" charset="0"/>
              </a:rPr>
              <a:t>V</a:t>
            </a:r>
            <a:r>
              <a:rPr lang="sk-SK" sz="5600" u="sng" dirty="0">
                <a:effectLst/>
                <a:latin typeface="Times New Roman" panose="02020603050405020304" pitchFamily="18" charset="0"/>
                <a:ea typeface="Calibri" panose="020F0502020204030204" pitchFamily="34" charset="0"/>
                <a:cs typeface="Times New Roman" panose="02020603050405020304" pitchFamily="18" charset="0"/>
              </a:rPr>
              <a:t>yhláška Úradu pre reguláciu sieťových odvetví č. 246/2023 Z. z., ktorou sa ustanovuje cenová regulácia vybraných regulovaných činností v elektroenergetike </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16 ods. 1 písm. e) - </a:t>
            </a:r>
            <a:r>
              <a:rPr lang="sk-SK" sz="5600" dirty="0" err="1">
                <a:effectLst/>
                <a:latin typeface="Times New Roman" panose="02020603050405020304" pitchFamily="18" charset="0"/>
                <a:ea typeface="Calibri" panose="020F0502020204030204" pitchFamily="34" charset="0"/>
                <a:cs typeface="Times New Roman" panose="02020603050405020304" pitchFamily="18" charset="0"/>
              </a:rPr>
              <a:t>RAB</a:t>
            </a:r>
            <a:r>
              <a:rPr lang="sk-SK" sz="5600" baseline="-25000" dirty="0" err="1">
                <a:effectLst/>
                <a:latin typeface="Times New Roman" panose="02020603050405020304" pitchFamily="18" charset="0"/>
                <a:ea typeface="Calibri" panose="020F0502020204030204" pitchFamily="34" charset="0"/>
                <a:cs typeface="Times New Roman" panose="02020603050405020304" pitchFamily="18" charset="0"/>
              </a:rPr>
              <a:t>ST,t</a:t>
            </a:r>
            <a:r>
              <a:rPr lang="sk-SK" sz="56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je schválená alebo určená hodnota regulačnej bázy aktív v eurách na rok t a rovná sa hodnote majetku</a:t>
            </a:r>
            <a:r>
              <a:rPr lang="sk-SK" sz="5600" i="1" u="sng" baseline="300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tooltip="Odkaz na predpis alebo ustanovenie"/>
              </a:rPr>
              <a:t>28</a:t>
            </a:r>
            <a:r>
              <a:rPr lang="sk-SK" sz="56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tooltip="Odkaz na predpis alebo ustanovenie"/>
              </a:rPr>
              <a: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využívaného na regulovanú činnosť prevádzkovateľa prenosovej sústavy bez dispečerskej činnosti, okrem majetku, ktorý vznikne z investícií do aktív odsúhlasených úradom podľa § 5 ods. 1 písm. c) a d) v rámci cenového konania, a vypočíta sa podľa vzorca...</a:t>
            </a:r>
            <a:endParaRPr lang="sk-SK"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25 ods. 3 písm. e) - </a:t>
            </a:r>
            <a:r>
              <a:rPr lang="sk-SK" sz="5600" dirty="0" err="1">
                <a:effectLst/>
                <a:latin typeface="Times New Roman" panose="02020603050405020304" pitchFamily="18" charset="0"/>
                <a:ea typeface="Calibri" panose="020F0502020204030204" pitchFamily="34" charset="0"/>
                <a:cs typeface="Times New Roman" panose="02020603050405020304" pitchFamily="18" charset="0"/>
              </a:rPr>
              <a:t>RAB</a:t>
            </a:r>
            <a:r>
              <a:rPr lang="sk-SK" sz="5600" baseline="-25000" dirty="0" err="1">
                <a:effectLst/>
                <a:latin typeface="Times New Roman" panose="02020603050405020304" pitchFamily="18" charset="0"/>
                <a:ea typeface="Calibri" panose="020F0502020204030204" pitchFamily="34" charset="0"/>
                <a:cs typeface="Times New Roman" panose="02020603050405020304" pitchFamily="18" charset="0"/>
              </a:rPr>
              <a:t>HN,ST,t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je schválená alebo určená hodnota regulačnej bázy aktív na príslušnej napäťovej úrovni v eurách a sa rovná hodnote majetku</a:t>
            </a:r>
            <a:r>
              <a:rPr lang="sk-SK" sz="5600" i="1" u="sng" baseline="300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tooltip="Odkaz na predpis alebo ustanovenie"/>
              </a:rPr>
              <a:t>28</a:t>
            </a:r>
            <a:r>
              <a:rPr lang="sk-SK" sz="56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tooltip="Odkaz na predpis alebo ustanovenie"/>
              </a:rPr>
              <a: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regulačnej bázy aktív nevyhnutne súvisiacej s regulovanou činnosťou na rok t, nezahŕňajúca majetok, ktorý vznikol z investícií do aktív odsúhlasených úradom podľa § 5 ods. 1 písm. c) a d) v rámci cenového konania a vypočíta sa podľa vzorca...</a:t>
            </a:r>
            <a:endParaRPr lang="sk-SK" sz="56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lgn="just">
              <a:lnSpc>
                <a:spcPct val="107000"/>
              </a:lnSpc>
              <a:spcAft>
                <a:spcPts val="800"/>
              </a:spcAft>
              <a:buNone/>
            </a:pPr>
            <a:r>
              <a:rPr lang="sk-SK" sz="5600" u="sng" dirty="0">
                <a:latin typeface="Times New Roman" panose="02020603050405020304" pitchFamily="18" charset="0"/>
                <a:ea typeface="Calibri" panose="020F0502020204030204" pitchFamily="34" charset="0"/>
                <a:cs typeface="Times New Roman" panose="02020603050405020304" pitchFamily="18" charset="0"/>
              </a:rPr>
              <a:t>V</a:t>
            </a:r>
            <a:r>
              <a:rPr lang="sk-SK" sz="5600" u="sng" dirty="0">
                <a:effectLst/>
                <a:latin typeface="Times New Roman" panose="02020603050405020304" pitchFamily="18" charset="0"/>
                <a:ea typeface="Calibri" panose="020F0502020204030204" pitchFamily="34" charset="0"/>
                <a:cs typeface="Times New Roman" panose="02020603050405020304" pitchFamily="18" charset="0"/>
              </a:rPr>
              <a:t>yhláška Úradu pre reguláciu sieťových odvetví č. 451/2022 Z. z., ktorou sa ustanovuje cenová regulácia vybraných regulovaných činností v plynárenstve</a:t>
            </a:r>
            <a:endParaRPr lang="sk-SK"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12 ods. 2 písm. j) druhý bod - </a:t>
            </a:r>
            <a:r>
              <a:rPr lang="sk-SK" sz="5600" dirty="0" err="1">
                <a:effectLst/>
                <a:latin typeface="Times New Roman" panose="02020603050405020304" pitchFamily="18" charset="0"/>
                <a:ea typeface="Calibri" panose="020F0502020204030204" pitchFamily="34" charset="0"/>
                <a:cs typeface="Times New Roman" panose="02020603050405020304" pitchFamily="18" charset="0"/>
              </a:rPr>
              <a:t>M</a:t>
            </a:r>
            <a:r>
              <a:rPr lang="sk-SK" sz="5600" baseline="-25000" dirty="0" err="1">
                <a:effectLst/>
                <a:latin typeface="Times New Roman" panose="02020603050405020304" pitchFamily="18" charset="0"/>
                <a:ea typeface="Calibri" panose="020F0502020204030204" pitchFamily="34" charset="0"/>
                <a:cs typeface="Times New Roman" panose="02020603050405020304" pitchFamily="18" charset="0"/>
              </a:rPr>
              <a:t>vých</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je východisková schválená alebo určená hodnota regulačnej bázy aktív v eurách, ktorá sa rovná všeobecnej hodnote majetku</a:t>
            </a:r>
            <a:r>
              <a:rPr lang="sk-SK" sz="5600" i="1" u="sng" baseline="300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tooltip="Odkaz na predpis alebo ustanovenie"/>
              </a:rPr>
              <a:t>28</a:t>
            </a:r>
            <a:r>
              <a:rPr lang="sk-SK" sz="56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tooltip="Odkaz na predpis alebo ustanovenie"/>
              </a:rPr>
              <a: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nevyhnutne používaného výhradne na regulovanú činnosť k 31. decembru 2021 predstavujúca majetok, ktorý je financovaný zo zdrojov Európskej únie alebo iných grantov a štátnych podpôr.</a:t>
            </a:r>
            <a:endParaRPr lang="sk-SK"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 12 ods. 4 - Regulačná báza aktív RAB pre prevádzkovateľa distribučnej siete, ktorý distribuuje plyn distribučnou sieťou, do ktorej je pripojených menej ako 100 000 odberateľov, je hodnota aktív slúžiaca výhradne na vykonávanie regulovaných činností, ktorá sa určí ako suma zostatkovej ceny hmotného majetku a nehmotného majetku podľa prílohy č. 15 a nájomného podľa § 4 ods. 1 písm. g), alebo na základe znaleckého posudku na stanovenie všeobecnej hodnoty zariadení prevádzkovateľa distribučnej siete slúžiacich výhradne na výkon regulovanej činnosti k 31. decembru 2021 podľa osobitného predpisu.</a:t>
            </a:r>
            <a:r>
              <a:rPr lang="sk-SK" sz="5600" i="1" u="sng" baseline="300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tooltip="Odkaz na predpis alebo ustanovenie"/>
              </a:rPr>
              <a:t>28</a:t>
            </a:r>
            <a:r>
              <a:rPr lang="sk-SK" sz="56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tooltip="Odkaz na predpis alebo ustanovenie"/>
              </a:rPr>
              <a:t>)</a:t>
            </a:r>
            <a:r>
              <a:rPr lang="sk-SK" sz="5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k-SK" sz="56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sk-SK" dirty="0"/>
          </a:p>
        </p:txBody>
      </p:sp>
      <p:sp>
        <p:nvSpPr>
          <p:cNvPr id="3" name="Nadpis 2">
            <a:extLst>
              <a:ext uri="{FF2B5EF4-FFF2-40B4-BE49-F238E27FC236}">
                <a16:creationId xmlns:a16="http://schemas.microsoft.com/office/drawing/2014/main" id="{B05483B8-7FFC-AE0F-191C-A9A69E5435E9}"/>
              </a:ext>
            </a:extLst>
          </p:cNvPr>
          <p:cNvSpPr>
            <a:spLocks noGrp="1"/>
          </p:cNvSpPr>
          <p:nvPr>
            <p:ph type="title"/>
          </p:nvPr>
        </p:nvSpPr>
        <p:spPr/>
        <p:txBody>
          <a:bodyPr>
            <a:normAutofit/>
          </a:bodyPr>
          <a:lstStyle/>
          <a:p>
            <a:r>
              <a:rPr lang="sk-SK" sz="3200" dirty="0">
                <a:solidFill>
                  <a:schemeClr val="tx1"/>
                </a:solidFill>
              </a:rPr>
              <a:t>Vyhlášky</a:t>
            </a:r>
          </a:p>
        </p:txBody>
      </p:sp>
    </p:spTree>
    <p:extLst>
      <p:ext uri="{BB962C8B-B14F-4D97-AF65-F5344CB8AC3E}">
        <p14:creationId xmlns:p14="http://schemas.microsoft.com/office/powerpoint/2010/main" val="276377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109728" indent="0">
              <a:buNone/>
            </a:pPr>
            <a:r>
              <a:rPr lang="sk-SK" b="1" dirty="0"/>
              <a:t>Zákony</a:t>
            </a:r>
          </a:p>
          <a:p>
            <a:pPr algn="just"/>
            <a:r>
              <a:rPr lang="sk-SK" sz="1800" dirty="0">
                <a:effectLst/>
                <a:latin typeface="Calibri" panose="020F0502020204030204" pitchFamily="34" charset="0"/>
                <a:ea typeface="Times New Roman" panose="02020603050405020304" pitchFamily="18" charset="0"/>
              </a:rPr>
              <a:t>Zákon č. 382/2004 Z. z., o znalcoch, tlmočníkoch a prekladateľoch a o zmene a doplnení niektorých zákonov v znení neskorších predpisov.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Vyhláška č. 228/2018 Z. z., ktorou sa vykonáva zákon č. 382/2004 Z. z. o znalcoch, tlmočníkoch a prekladateľov a o zmene a doplnení niektorých zákonov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Vyhláška č. 491/2004 Z. z., o odmenách, náhradách výdavkov a náhradách za stratu času pre znalcov, tlmočníkov a prekladateľov v znení neskorších predpisov.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Vyhláška č. 492/2004 Z. z. o stanovení všeobecnej hodnoty majetku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160/2015 Z. z. Civilný sporový poriadok.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161/2015 Z. z. Civilný </a:t>
            </a:r>
            <a:r>
              <a:rPr lang="sk-SK" sz="1800" dirty="0" err="1">
                <a:effectLst/>
                <a:latin typeface="Calibri" panose="020F0502020204030204" pitchFamily="34" charset="0"/>
                <a:ea typeface="Times New Roman" panose="02020603050405020304" pitchFamily="18" charset="0"/>
              </a:rPr>
              <a:t>mimosporový</a:t>
            </a:r>
            <a:r>
              <a:rPr lang="sk-SK" sz="1800" dirty="0">
                <a:effectLst/>
                <a:latin typeface="Calibri" panose="020F0502020204030204" pitchFamily="34" charset="0"/>
                <a:ea typeface="Times New Roman" panose="02020603050405020304" pitchFamily="18" charset="0"/>
              </a:rPr>
              <a:t> </a:t>
            </a:r>
            <a:r>
              <a:rPr lang="sk-SK" sz="1800" u="sng" dirty="0">
                <a:effectLst/>
                <a:latin typeface="Calibri" panose="020F0502020204030204" pitchFamily="34" charset="0"/>
                <a:ea typeface="Times New Roman" panose="02020603050405020304" pitchFamily="18" charset="0"/>
              </a:rPr>
              <a:t>poriadok</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162/2015 Z. z. Správny súdny </a:t>
            </a:r>
            <a:r>
              <a:rPr lang="sk-SK" sz="1800" u="sng" dirty="0">
                <a:effectLst/>
                <a:latin typeface="Calibri" panose="020F0502020204030204" pitchFamily="34" charset="0"/>
                <a:ea typeface="Times New Roman" panose="02020603050405020304" pitchFamily="18" charset="0"/>
              </a:rPr>
              <a:t>poriadok</a:t>
            </a:r>
            <a:r>
              <a:rPr lang="sk-SK" sz="1800" dirty="0">
                <a:effectLst/>
                <a:latin typeface="Times New Roman" panose="02020603050405020304" pitchFamily="18" charset="0"/>
                <a:ea typeface="Times New Roman" panose="02020603050405020304" pitchFamily="18" charset="0"/>
              </a:rPr>
              <a:t> </a:t>
            </a:r>
            <a:r>
              <a:rPr lang="sk-SK" sz="1800" dirty="0">
                <a:effectLst/>
                <a:latin typeface="Calibri" panose="020F0502020204030204"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301/2005 Z. z. Trestný poriadok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300/2005 Z. z. Trestný zákon v znení neskorších predpisov.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71/1967 Zb. o správnom konaní (správny poriadok) v znení neskorších predpisov. </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18/2018 Z. z. o ochrane osobných údajov a o zmene a doplnení niektorých zákonov.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185/2018 Z. z. Autorský zákon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513/1991 Zb. Obchodný zákonník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431/2002 Z. z. o účtovníctve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39/2015 Z. z. o poisťovníctve a o zmene a doplnení niektorých zákonov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69/2018 Z. z. o kybernetickej bezpečnosti a o zmene a doplnení niektorých zákonov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45/2011 Z. z. o kritickej infraštruktúre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Zákon č. 452/2021 Z. z. o elektronických komunikáciách v znení neskorších predpisov.</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Vyhláška č. 492/2022 Z. z. </a:t>
            </a:r>
            <a:r>
              <a:rPr lang="sk-SK" sz="1800" u="none" strike="noStrike"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Vyhláška Národného bezpečnostného úradu, ktorou sa ustanovujú znalostné štandardy v oblasti kybernetickej bezpečnosti</a:t>
            </a:r>
            <a:r>
              <a:rPr lang="sk-SK" sz="1800" dirty="0">
                <a:effectLst/>
                <a:latin typeface="Calibri" panose="020F050202020403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algn="just"/>
            <a:r>
              <a:rPr lang="sk-SK" sz="1800" dirty="0">
                <a:effectLst/>
                <a:latin typeface="Calibri" panose="020F0502020204030204" pitchFamily="34" charset="0"/>
                <a:ea typeface="Times New Roman" panose="02020603050405020304" pitchFamily="18" charset="0"/>
              </a:rPr>
              <a:t>Vyhláška č. 493/2022 Z. z. </a:t>
            </a:r>
            <a:r>
              <a:rPr lang="sk-SK" sz="1800" u="none" strike="noStrike"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Vyhláška Národného bezpečnostného úradu o audite kybernetickej bezpečnosti</a:t>
            </a:r>
            <a:r>
              <a:rPr lang="sk-SK" sz="1800" dirty="0">
                <a:effectLst/>
                <a:latin typeface="Times New Roman" panose="02020603050405020304" pitchFamily="18" charset="0"/>
                <a:ea typeface="Times New Roman" panose="02020603050405020304" pitchFamily="18" charset="0"/>
              </a:rPr>
              <a:t>  </a:t>
            </a:r>
            <a:r>
              <a:rPr lang="sk-SK" sz="1800" dirty="0">
                <a:effectLst/>
                <a:latin typeface="Calibri" panose="020F050202020403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New Roman" panose="02020603050405020304" pitchFamily="18" charset="0"/>
                <a:ea typeface="Times New Roman" panose="02020603050405020304" pitchFamily="18" charset="0"/>
              </a:rPr>
              <a:t> Tento poriadok v oblasti znaleckej činnosti odkazuje na CSP. </a:t>
            </a:r>
          </a:p>
          <a:p>
            <a:r>
              <a:rPr lang="sk-SK" sz="1800" dirty="0">
                <a:effectLst/>
                <a:latin typeface="Times New Roman" panose="02020603050405020304" pitchFamily="18" charset="0"/>
                <a:ea typeface="Times New Roman" panose="02020603050405020304" pitchFamily="18" charset="0"/>
              </a:rPr>
              <a:t> Nenachádza sa v učebných osnovách; čo sa z neho bude prednášať znalcom?</a:t>
            </a:r>
          </a:p>
          <a:p>
            <a:r>
              <a:rPr lang="sk-SK" sz="1800" dirty="0">
                <a:effectLst/>
                <a:latin typeface="Times New Roman" panose="02020603050405020304" pitchFamily="18" charset="0"/>
                <a:ea typeface="Times New Roman" panose="02020603050405020304" pitchFamily="18" charset="0"/>
              </a:rPr>
              <a:t> Vyhláška č. 179/2020 Z. z. , ktorou sa ustanovuje spôsob kategorizácie a obsah bezpečnostných opatrení informačných technológií verejnej správy, nie je potrebná?</a:t>
            </a:r>
          </a:p>
          <a:p>
            <a:r>
              <a:rPr lang="sk-SK" sz="1800" dirty="0">
                <a:effectLst/>
                <a:latin typeface="Times New Roman" panose="02020603050405020304" pitchFamily="18" charset="0"/>
                <a:ea typeface="Times New Roman" panose="02020603050405020304" pitchFamily="18" charset="0"/>
              </a:rPr>
              <a:t> Vyhláška č. 362/2018 Z. z., ktorou sa ustanovuje obsah bezpečnostných opatrení, obsah a štruktúra bezpečnostnej dokumentácie a rozsah všeobecných bezpečnostných opatrení; tiež, nie je potrebná?</a:t>
            </a:r>
          </a:p>
          <a:p>
            <a:pPr>
              <a:buFont typeface="Wingdings" panose="05000000000000000000" pitchFamily="2" charset="2"/>
              <a:buChar char="§"/>
            </a:pPr>
            <a:endParaRPr lang="sk-SK" b="1" dirty="0"/>
          </a:p>
        </p:txBody>
      </p:sp>
      <p:sp>
        <p:nvSpPr>
          <p:cNvPr id="2" name="Title 1"/>
          <p:cNvSpPr>
            <a:spLocks noGrp="1"/>
          </p:cNvSpPr>
          <p:nvPr>
            <p:ph type="title"/>
          </p:nvPr>
        </p:nvSpPr>
        <p:spPr/>
        <p:txBody>
          <a:bodyPr/>
          <a:lstStyle/>
          <a:p>
            <a:r>
              <a:rPr lang="sk-SK" sz="2000" dirty="0">
                <a:solidFill>
                  <a:schemeClr val="tx1"/>
                </a:solidFill>
              </a:rPr>
              <a:t>Legislatíva</a:t>
            </a:r>
            <a:r>
              <a:rPr lang="sk-SK" dirty="0">
                <a:solidFill>
                  <a:schemeClr val="tx1"/>
                </a:solidFill>
              </a:rPr>
              <a:t> </a:t>
            </a:r>
          </a:p>
        </p:txBody>
      </p:sp>
    </p:spTree>
    <p:extLst>
      <p:ext uri="{BB962C8B-B14F-4D97-AF65-F5344CB8AC3E}">
        <p14:creationId xmlns:p14="http://schemas.microsoft.com/office/powerpoint/2010/main" val="305677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D2C679A-B045-F432-465E-BC4D276D7F0E}"/>
              </a:ext>
            </a:extLst>
          </p:cNvPr>
          <p:cNvSpPr txBox="1"/>
          <p:nvPr/>
        </p:nvSpPr>
        <p:spPr>
          <a:xfrm>
            <a:off x="595755" y="1397868"/>
            <a:ext cx="7952489" cy="3831818"/>
          </a:xfrm>
          <a:prstGeom prst="rect">
            <a:avLst/>
          </a:prstGeom>
          <a:noFill/>
        </p:spPr>
        <p:txBody>
          <a:bodyPr wrap="square">
            <a:spAutoFit/>
          </a:bodyPr>
          <a:lstStyle/>
          <a:p>
            <a:r>
              <a:rPr lang="sk-SK" sz="1350" b="1" u="sng" dirty="0"/>
              <a:t>Podnikatelia – priemyselné podniky:</a:t>
            </a:r>
          </a:p>
          <a:p>
            <a:pPr marL="214313" indent="-214313">
              <a:buFont typeface="Arial" panose="020B0604020202020204" pitchFamily="34" charset="0"/>
              <a:buChar char="•"/>
            </a:pPr>
            <a:r>
              <a:rPr lang="sk-SK" sz="1350" dirty="0"/>
              <a:t>Aký je obsah CO2 v atmosfére    0,041%  </a:t>
            </a:r>
          </a:p>
          <a:p>
            <a:pPr marL="214313" indent="-214313">
              <a:buFont typeface="Arial" panose="020B0604020202020204" pitchFamily="34" charset="0"/>
              <a:buChar char="•"/>
            </a:pPr>
            <a:r>
              <a:rPr lang="sk-SK" sz="1350" dirty="0"/>
              <a:t>Zodpovedal niekto čo bolo skôr či otepľovanie atmosféry, alebo zvýšený podiel CO2?</a:t>
            </a:r>
          </a:p>
          <a:p>
            <a:pPr marL="214313" indent="-214313">
              <a:buFont typeface="Arial" panose="020B0604020202020204" pitchFamily="34" charset="0"/>
              <a:buChar char="•"/>
            </a:pPr>
            <a:r>
              <a:rPr lang="sk-SK" sz="1350" dirty="0"/>
              <a:t>Zamyslel sa niekto nad skutočnosťou koľko sa uvoľnilo CO2 do atmosféry počas obdobia „Covid-19“?</a:t>
            </a:r>
          </a:p>
          <a:p>
            <a:pPr marL="214313" indent="-214313">
              <a:buFont typeface="Arial" panose="020B0604020202020204" pitchFamily="34" charset="0"/>
              <a:buChar char="•"/>
            </a:pPr>
            <a:r>
              <a:rPr lang="sk-SK" sz="1350" dirty="0"/>
              <a:t>Prečo sa zaviedol trh s emisnými povolenkami? Komu to prospieva? Tento nezmyselný obchod je potrebné prehodnotiť.</a:t>
            </a:r>
          </a:p>
          <a:p>
            <a:pPr marL="214313" indent="-214313">
              <a:buFont typeface="Arial" panose="020B0604020202020204" pitchFamily="34" charset="0"/>
              <a:buChar char="•"/>
            </a:pPr>
            <a:r>
              <a:rPr lang="sk-SK" sz="1350" dirty="0"/>
              <a:t>V EU sa vyvíja nepochopiteľný tlak na výrobu energií z OZE a často sme svedkami vyhlásení, že energia z OZE je lacná. V SR sú priemerné výrobné náklady napr. z FVE sú na úrovni cca 84 EUR/MWh, z veternej energie cca 109 EUR/MWh, z biomasy(bioplyn) cca 150 EUR/MWh,</a:t>
            </a:r>
          </a:p>
          <a:p>
            <a:pPr marL="214313" indent="-214313">
              <a:buFont typeface="Arial" panose="020B0604020202020204" pitchFamily="34" charset="0"/>
              <a:buChar char="•"/>
            </a:pPr>
            <a:r>
              <a:rPr lang="sk-SK" sz="1350" dirty="0"/>
              <a:t>Elektrina vyrobená z jadrovej energie sa vyrobí za cca 50 EUR/MWh.</a:t>
            </a:r>
          </a:p>
          <a:p>
            <a:pPr marL="214313" indent="-214313">
              <a:buFont typeface="Arial" panose="020B0604020202020204" pitchFamily="34" charset="0"/>
              <a:buChar char="•"/>
            </a:pPr>
            <a:r>
              <a:rPr lang="sk-SK" sz="1350" dirty="0"/>
              <a:t>Je potrebné a užitočné prehodnotiť ciele EU ale hlavne skutočne zodpovedne a nie tendenčne vyhodnotiť cykly zmien klímy na zemi a aký vplyv má na tieto cykly ľudská činnosť. Je tento vplyv zásadný???</a:t>
            </a:r>
          </a:p>
          <a:p>
            <a:pPr marL="214313" indent="-214313">
              <a:buFont typeface="Arial" panose="020B0604020202020204" pitchFamily="34" charset="0"/>
              <a:buChar char="•"/>
            </a:pPr>
            <a:r>
              <a:rPr lang="sk-SK" sz="1350" dirty="0"/>
              <a:t>Je „zelená energia“ skutočne zelená?</a:t>
            </a:r>
          </a:p>
          <a:p>
            <a:pPr marL="214313" indent="-214313">
              <a:buFont typeface="Arial" panose="020B0604020202020204" pitchFamily="34" charset="0"/>
              <a:buChar char="•"/>
            </a:pPr>
            <a:r>
              <a:rPr lang="sk-SK" sz="1350" dirty="0"/>
              <a:t>Je vodík naozaj zelený aj keď je vyrobený z FVE?</a:t>
            </a:r>
          </a:p>
          <a:p>
            <a:pPr marL="214313" indent="-214313">
              <a:buFont typeface="Arial" panose="020B0604020202020204" pitchFamily="34" charset="0"/>
              <a:buChar char="•"/>
            </a:pPr>
            <a:endParaRPr lang="sk-SK" sz="1350" dirty="0">
              <a:solidFill>
                <a:srgbClr val="4472C4">
                  <a:lumMod val="75000"/>
                </a:srgbClr>
              </a:solidFill>
            </a:endParaRPr>
          </a:p>
        </p:txBody>
      </p:sp>
      <p:sp>
        <p:nvSpPr>
          <p:cNvPr id="2" name="Nadpis 2">
            <a:extLst>
              <a:ext uri="{FF2B5EF4-FFF2-40B4-BE49-F238E27FC236}">
                <a16:creationId xmlns:a16="http://schemas.microsoft.com/office/drawing/2014/main" id="{56D14DBD-79E2-66E7-0EDF-41D7107C69E6}"/>
              </a:ext>
            </a:extLst>
          </p:cNvPr>
          <p:cNvSpPr>
            <a:spLocks noGrp="1"/>
          </p:cNvSpPr>
          <p:nvPr>
            <p:ph type="title"/>
          </p:nvPr>
        </p:nvSpPr>
        <p:spPr>
          <a:xfrm>
            <a:off x="457200" y="274638"/>
            <a:ext cx="8229600" cy="1143000"/>
          </a:xfrm>
        </p:spPr>
        <p:txBody>
          <a:bodyPr>
            <a:normAutofit/>
          </a:bodyPr>
          <a:lstStyle/>
          <a:p>
            <a:r>
              <a:rPr lang="sk-SK" sz="3200" dirty="0">
                <a:solidFill>
                  <a:schemeClr val="tx1"/>
                </a:solidFill>
              </a:rPr>
              <a:t>Témy na zamyslenie</a:t>
            </a:r>
          </a:p>
        </p:txBody>
      </p:sp>
    </p:spTree>
    <p:extLst>
      <p:ext uri="{BB962C8B-B14F-4D97-AF65-F5344CB8AC3E}">
        <p14:creationId xmlns:p14="http://schemas.microsoft.com/office/powerpoint/2010/main" val="140616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8EFE22C-9235-E429-0CAC-D9B454CC6110}"/>
              </a:ext>
            </a:extLst>
          </p:cNvPr>
          <p:cNvSpPr>
            <a:spLocks noGrp="1"/>
          </p:cNvSpPr>
          <p:nvPr>
            <p:ph idx="1"/>
          </p:nvPr>
        </p:nvSpPr>
        <p:spPr>
          <a:xfrm>
            <a:off x="457200" y="764704"/>
            <a:ext cx="8229600" cy="5242587"/>
          </a:xfrm>
        </p:spPr>
        <p:txBody>
          <a:bodyPr/>
          <a:lstStyle/>
          <a:p>
            <a:endParaRPr lang="sk-SK" dirty="0"/>
          </a:p>
          <a:p>
            <a:endParaRPr lang="sk-SK" dirty="0"/>
          </a:p>
          <a:p>
            <a:endParaRPr lang="sk-SK" dirty="0"/>
          </a:p>
          <a:p>
            <a:endParaRPr lang="sk-SK" dirty="0"/>
          </a:p>
          <a:p>
            <a:endParaRPr lang="sk-SK" dirty="0"/>
          </a:p>
          <a:p>
            <a:pPr marL="109728" indent="0" algn="ctr">
              <a:buNone/>
            </a:pPr>
            <a:r>
              <a:rPr lang="sk-SK" sz="4000" b="1" dirty="0"/>
              <a:t>Ďakujem za pozornosť</a:t>
            </a:r>
          </a:p>
          <a:p>
            <a:endParaRPr lang="sk-SK" dirty="0"/>
          </a:p>
          <a:p>
            <a:pPr marL="2057400" lvl="8" indent="0">
              <a:buNone/>
            </a:pPr>
            <a:r>
              <a:rPr lang="sk-SK" dirty="0"/>
              <a:t>                                     Jozef Holjenčík</a:t>
            </a:r>
          </a:p>
        </p:txBody>
      </p:sp>
    </p:spTree>
    <p:extLst>
      <p:ext uri="{BB962C8B-B14F-4D97-AF65-F5344CB8AC3E}">
        <p14:creationId xmlns:p14="http://schemas.microsoft.com/office/powerpoint/2010/main" val="210250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4886003"/>
          </a:xfrm>
        </p:spPr>
        <p:txBody>
          <a:bodyPr>
            <a:normAutofit fontScale="25000" lnSpcReduction="20000"/>
          </a:bodyPr>
          <a:lstStyle/>
          <a:p>
            <a:pPr marL="109728" indent="0">
              <a:buNone/>
            </a:pPr>
            <a:endParaRPr lang="sk-SK" sz="3600" b="1" dirty="0">
              <a:latin typeface="Calibri" panose="020F0502020204030204" pitchFamily="34" charset="0"/>
            </a:endParaRPr>
          </a:p>
          <a:p>
            <a:r>
              <a:rPr lang="sk-SK" sz="3600" dirty="0">
                <a:latin typeface="Calibri" panose="020F0502020204030204" pitchFamily="34" charset="0"/>
              </a:rPr>
              <a:t>Zákon č. 124/2006 Z. z. o bezpečnosti a ochrane zdravia pri práci a o zmene a doplnení niektorých zákonov.</a:t>
            </a:r>
          </a:p>
          <a:p>
            <a:pPr marR="120015" lvl="0" algn="just"/>
            <a:r>
              <a:rPr lang="sk-SK" sz="3600" dirty="0">
                <a:latin typeface="Calibri" panose="020F0502020204030204" pitchFamily="34" charset="0"/>
              </a:rPr>
              <a:t>Zákon č. 250/2012 Z. z. o regulácií v sieťových odvetviach</a:t>
            </a:r>
          </a:p>
          <a:p>
            <a:pPr marR="120015" lvl="0" algn="just"/>
            <a:r>
              <a:rPr lang="sk-SK" sz="3600" dirty="0">
                <a:latin typeface="Calibri" panose="020F0502020204030204" pitchFamily="34" charset="0"/>
              </a:rPr>
              <a:t>Zákon č. 251/2012 Z. z. o energetike a o zmene a doplnení niektorých zákonov.</a:t>
            </a:r>
          </a:p>
          <a:p>
            <a:pPr lvl="0" algn="just"/>
            <a:r>
              <a:rPr lang="sk-SK" sz="3600" dirty="0">
                <a:latin typeface="Calibri" panose="020F0502020204030204" pitchFamily="34" charset="0"/>
              </a:rPr>
              <a:t>Zákon č. 657/2004 Z. z. o tepelnej energetike v znení neskorších predpisov.</a:t>
            </a:r>
          </a:p>
          <a:p>
            <a:pPr marR="120015" lvl="0" algn="just"/>
            <a:r>
              <a:rPr lang="sk-SK" sz="3600" dirty="0">
                <a:latin typeface="Calibri" panose="020F0502020204030204" pitchFamily="34" charset="0"/>
              </a:rPr>
              <a:t>Zákon č. 157/2018 Z. z. o metrológii a o zmene a doplnení niektorých zákonov.</a:t>
            </a:r>
          </a:p>
          <a:p>
            <a:pPr marR="120015" lvl="0" algn="just"/>
            <a:r>
              <a:rPr lang="sk-SK" sz="3600" dirty="0">
                <a:latin typeface="Calibri" panose="020F0502020204030204" pitchFamily="34" charset="0"/>
              </a:rPr>
              <a:t>Zákon č. 309/2009 Z. z. o podpore obnoviteľných zdrojov energie a vysoko účinnej kombinovanej výroby a o zmene a doplnení niektorých zákonov.</a:t>
            </a:r>
          </a:p>
          <a:p>
            <a:pPr marR="120015" lvl="0" algn="just"/>
            <a:r>
              <a:rPr lang="sk-SK" sz="3600" dirty="0">
                <a:latin typeface="Calibri" panose="020F0502020204030204" pitchFamily="34" charset="0"/>
              </a:rPr>
              <a:t>Zákon č. 321/2014 Z. z. o energetickej efektívnosti a o zmene a doplnení niektorých zákonov v znení neskorších predpisov.</a:t>
            </a:r>
          </a:p>
          <a:p>
            <a:pPr marR="120015" algn="just"/>
            <a:r>
              <a:rPr lang="sk-SK" sz="3600" dirty="0">
                <a:latin typeface="Calibri" panose="020F0502020204030204" pitchFamily="34" charset="0"/>
              </a:rPr>
              <a:t>Zákon č. 364/2004 Z. z. o vodách a o zmene zákona Slovenskej národnej rady č. </a:t>
            </a:r>
            <a:r>
              <a:rPr lang="sk-SK" sz="3600" dirty="0">
                <a:latin typeface="Calibri" panose="020F0502020204030204" pitchFamily="34" charset="0"/>
                <a:hlinkClick r:id="rId2" tooltip="Odkaz na predpis alebo ustanovenie">
                  <a:extLst>
                    <a:ext uri="{A12FA001-AC4F-418D-AE19-62706E023703}">
                      <ahyp:hlinkClr xmlns:ahyp="http://schemas.microsoft.com/office/drawing/2018/hyperlinkcolor" val="tx"/>
                    </a:ext>
                  </a:extLst>
                </a:hlinkClick>
              </a:rPr>
              <a:t>372/1990 Zb.</a:t>
            </a:r>
            <a:r>
              <a:rPr lang="sk-SK" sz="3600" dirty="0">
                <a:latin typeface="Calibri" panose="020F0502020204030204" pitchFamily="34" charset="0"/>
              </a:rPr>
              <a:t> o priestupkoch v znení neskorších predpisov (vodný zákon).</a:t>
            </a:r>
          </a:p>
          <a:p>
            <a:pPr marR="120015" algn="just"/>
            <a:r>
              <a:rPr lang="sk-SK" sz="3600" dirty="0">
                <a:latin typeface="Calibri" panose="020F0502020204030204" pitchFamily="34" charset="0"/>
                <a:hlinkClick r:id="rId3" tooltip="NARIADENIE EURÓPSKEHO PARLAMENTU A RADY (EÚ) 2018/943 [PDF, nové okno]">
                  <a:extLst>
                    <a:ext uri="{A12FA001-AC4F-418D-AE19-62706E023703}">
                      <ahyp:hlinkClr xmlns:ahyp="http://schemas.microsoft.com/office/drawing/2018/hyperlinkcolor" val="tx"/>
                    </a:ext>
                  </a:extLst>
                </a:hlinkClick>
              </a:rPr>
              <a:t>NARIADENIE EURÓPSKEHO PARLAMENTU A RADY (EÚ) 2019/943</a:t>
            </a:r>
            <a:r>
              <a:rPr lang="sk-SK" sz="3600" dirty="0">
                <a:latin typeface="Calibri" panose="020F0502020204030204" pitchFamily="34" charset="0"/>
              </a:rPr>
              <a:t> z 5. júna 2019 o vnútornom trhu s elektrinou.</a:t>
            </a:r>
          </a:p>
          <a:p>
            <a:pPr marR="120015" algn="just"/>
            <a:r>
              <a:rPr lang="sk-SK" sz="3600" dirty="0">
                <a:latin typeface="Calibri" panose="020F0502020204030204" pitchFamily="34" charset="0"/>
                <a:hlinkClick r:id="rId4" tooltip="NARIADENIE EURÓPSKEHO PARLAMENTU A RADY (EÚ) 2018/942 [PDF, nové okno]">
                  <a:extLst>
                    <a:ext uri="{A12FA001-AC4F-418D-AE19-62706E023703}">
                      <ahyp:hlinkClr xmlns:ahyp="http://schemas.microsoft.com/office/drawing/2018/hyperlinkcolor" val="tx"/>
                    </a:ext>
                  </a:extLst>
                </a:hlinkClick>
              </a:rPr>
              <a:t>NARIADENIE EURÓPSKEHO PARLAMENTU A RADY (EÚ) 2019/942</a:t>
            </a:r>
            <a:r>
              <a:rPr lang="sk-SK" sz="3600" dirty="0">
                <a:latin typeface="Calibri" panose="020F0502020204030204" pitchFamily="34" charset="0"/>
              </a:rPr>
              <a:t> z 5. júna 2019 o zriadení Agentúry Európskej únie pre spoluprácu regulačných orgánov v oblasti energetiky.</a:t>
            </a:r>
          </a:p>
          <a:p>
            <a:pPr marR="120015" algn="just"/>
            <a:r>
              <a:rPr lang="sk-SK" sz="3600" dirty="0">
                <a:latin typeface="Calibri" panose="020F0502020204030204" pitchFamily="34" charset="0"/>
                <a:hlinkClick r:id="rId5" tooltip="NARIADENIE EURÓPSKEHO PARLAMENTU A RADY (EÚ) 2019/941 [PDF, nové okno]">
                  <a:extLst>
                    <a:ext uri="{A12FA001-AC4F-418D-AE19-62706E023703}">
                      <ahyp:hlinkClr xmlns:ahyp="http://schemas.microsoft.com/office/drawing/2018/hyperlinkcolor" val="tx"/>
                    </a:ext>
                  </a:extLst>
                </a:hlinkClick>
              </a:rPr>
              <a:t>NARIADENIE EURÓPSKEHO PARLAMENTU A RADY (EÚ) 2019/941</a:t>
            </a:r>
            <a:r>
              <a:rPr lang="sk-SK" sz="3600" dirty="0">
                <a:latin typeface="Calibri" panose="020F0502020204030204" pitchFamily="34" charset="0"/>
              </a:rPr>
              <a:t> z 5. júna 2019 o pripravenosti na riziká v sektore elektrickej energie a o zrušení smernice 2005/89/ES.</a:t>
            </a:r>
          </a:p>
          <a:p>
            <a:pPr marR="120015" algn="just"/>
            <a:r>
              <a:rPr lang="sk-SK" sz="3600" dirty="0">
                <a:latin typeface="Calibri" panose="020F0502020204030204" pitchFamily="34" charset="0"/>
                <a:hlinkClick r:id="rId6" tooltip="NARIADENIE EURÓPSKEHO PARLAMENTU A RADY (EÚ) 2018/1999 [PDF, nové okno]">
                  <a:extLst>
                    <a:ext uri="{A12FA001-AC4F-418D-AE19-62706E023703}">
                      <ahyp:hlinkClr xmlns:ahyp="http://schemas.microsoft.com/office/drawing/2018/hyperlinkcolor" val="tx"/>
                    </a:ext>
                  </a:extLst>
                </a:hlinkClick>
              </a:rPr>
              <a:t>NARIADENIE EURÓPSKEHO PARLAMENTU A RADY (EÚ) 2018/1999</a:t>
            </a:r>
            <a:r>
              <a:rPr lang="sk-SK" sz="3600" dirty="0">
                <a:latin typeface="Calibri" panose="020F0502020204030204" pitchFamily="34" charset="0"/>
              </a:rPr>
              <a:t> z 11. decembra 2018 o riadení energetickej únie a opatrení v oblasti klímy, ktorým sa menia nariadenia EP a R (ES) č. 663/2009 a (ES) č. 715/2009, smernice EP a R 94/22/ES, 98/70/ES, 2009/31/ES, 2009/73/ES, 2010/31/EÚ, 2012/27/EÚ a 2013/30/EÚ, smernice Rady 2009/119/ES a (EÚ) 2015/652 a ktorým sa zrušuje nariadenie EP a R (EÚ) č. 525/2013.</a:t>
            </a:r>
          </a:p>
          <a:p>
            <a:pPr marR="120015" algn="just"/>
            <a:r>
              <a:rPr lang="sk-SK" sz="3600" dirty="0">
                <a:latin typeface="Calibri" panose="020F0502020204030204" pitchFamily="34" charset="0"/>
                <a:hlinkClick r:id="rId7" tooltip="NARIADENIE KOMISIE (EÚ) 2195/2017 [PDF, nové okno]">
                  <a:extLst>
                    <a:ext uri="{A12FA001-AC4F-418D-AE19-62706E023703}">
                      <ahyp:hlinkClr xmlns:ahyp="http://schemas.microsoft.com/office/drawing/2018/hyperlinkcolor" val="tx"/>
                    </a:ext>
                  </a:extLst>
                </a:hlinkClick>
              </a:rPr>
              <a:t>NARIADENIE KOMISIE (EÚ) č. 2195/2017</a:t>
            </a:r>
            <a:r>
              <a:rPr lang="sk-SK" sz="3600" dirty="0">
                <a:latin typeface="Calibri" panose="020F0502020204030204" pitchFamily="34" charset="0"/>
              </a:rPr>
              <a:t> z 23. novembra 2017, ktorým sa stanovuje usmernenie </a:t>
            </a:r>
            <a:r>
              <a:rPr lang="sk-SK" sz="3600" dirty="0" err="1">
                <a:latin typeface="Calibri" panose="020F0502020204030204" pitchFamily="34" charset="0"/>
              </a:rPr>
              <a:t>usmernenie</a:t>
            </a:r>
            <a:r>
              <a:rPr lang="sk-SK" sz="3600" dirty="0">
                <a:latin typeface="Calibri" panose="020F0502020204030204" pitchFamily="34" charset="0"/>
              </a:rPr>
              <a:t> o zabezpečovaní rovnováhy v elektrizačnej sústave.</a:t>
            </a:r>
          </a:p>
          <a:p>
            <a:pPr marR="120015" algn="just"/>
            <a:r>
              <a:rPr lang="sk-SK" sz="3600" dirty="0">
                <a:latin typeface="Calibri" panose="020F0502020204030204" pitchFamily="34" charset="0"/>
                <a:hlinkClick r:id="rId8" tooltip="NARIADENIE KOMISIE (EÚ) 2196/2017 [PDF, nové okno]">
                  <a:extLst>
                    <a:ext uri="{A12FA001-AC4F-418D-AE19-62706E023703}">
                      <ahyp:hlinkClr xmlns:ahyp="http://schemas.microsoft.com/office/drawing/2018/hyperlinkcolor" val="tx"/>
                    </a:ext>
                  </a:extLst>
                </a:hlinkClick>
              </a:rPr>
              <a:t>NARIADENIE KOMISIE (EÚ) č. 2196/2017</a:t>
            </a:r>
            <a:r>
              <a:rPr lang="sk-SK" sz="3600" dirty="0">
                <a:latin typeface="Calibri" panose="020F0502020204030204" pitchFamily="34" charset="0"/>
              </a:rPr>
              <a:t> z 24. novembra 2017, ktorým sa stanovuje sieťový predpis o stavoch núdze a obnovy prevádzky v sektore elektrickej energie.</a:t>
            </a:r>
          </a:p>
          <a:p>
            <a:pPr marR="120015" algn="just"/>
            <a:r>
              <a:rPr lang="sk-SK" sz="3600" dirty="0">
                <a:latin typeface="Calibri" panose="020F0502020204030204" pitchFamily="34" charset="0"/>
                <a:hlinkClick r:id="rId9" tooltip="NARIADENIE EURÓPSKEHO PARLAMENTU a RADY (EÚ) 2017/1938 [PDF, nové okno]">
                  <a:extLst>
                    <a:ext uri="{A12FA001-AC4F-418D-AE19-62706E023703}">
                      <ahyp:hlinkClr xmlns:ahyp="http://schemas.microsoft.com/office/drawing/2018/hyperlinkcolor" val="tx"/>
                    </a:ext>
                  </a:extLst>
                </a:hlinkClick>
              </a:rPr>
              <a:t>NARIADENIE EURÓPSKEHO PARLAMENTU a RADY (EÚ) 2017/1938</a:t>
            </a:r>
            <a:r>
              <a:rPr lang="sk-SK" sz="3600" dirty="0">
                <a:latin typeface="Calibri" panose="020F0502020204030204" pitchFamily="34" charset="0"/>
              </a:rPr>
              <a:t> z 25. októbra 2017 o opatreniach na zaistenie bezpečnosti dodávok plynu a zrušení nariadenia (EÚ) č. 994/2010.</a:t>
            </a:r>
          </a:p>
          <a:p>
            <a:pPr marR="120015" algn="just"/>
            <a:r>
              <a:rPr lang="sk-SK" sz="3600" dirty="0">
                <a:latin typeface="Calibri" panose="020F0502020204030204" pitchFamily="34" charset="0"/>
                <a:hlinkClick r:id="rId10" tooltip="NARIADENIE KOMISIE (EÚ) 1485/2017 [PDF, nové okno]">
                  <a:extLst>
                    <a:ext uri="{A12FA001-AC4F-418D-AE19-62706E023703}">
                      <ahyp:hlinkClr xmlns:ahyp="http://schemas.microsoft.com/office/drawing/2018/hyperlinkcolor" val="tx"/>
                    </a:ext>
                  </a:extLst>
                </a:hlinkClick>
              </a:rPr>
              <a:t>NARIADENIE KOMISIE (EÚ) č. 1485/2017</a:t>
            </a:r>
            <a:r>
              <a:rPr lang="sk-SK" sz="3600" dirty="0">
                <a:latin typeface="Calibri" panose="020F0502020204030204" pitchFamily="34" charset="0"/>
              </a:rPr>
              <a:t> z 2. augusta 2017, ktorým sa stanovuje usmernenie pre prevádzkovanie elektrizačnej prenosovej sústavy.</a:t>
            </a:r>
          </a:p>
          <a:p>
            <a:pPr marR="120015" algn="just"/>
            <a:r>
              <a:rPr lang="sk-SK" sz="3600" dirty="0">
                <a:latin typeface="Calibri" panose="020F0502020204030204" pitchFamily="34" charset="0"/>
                <a:hlinkClick r:id="rId11" tooltip="NARIADENIE KOMISIE (EÚ) 459/2017 [PDF, nové okno]">
                  <a:extLst>
                    <a:ext uri="{A12FA001-AC4F-418D-AE19-62706E023703}">
                      <ahyp:hlinkClr xmlns:ahyp="http://schemas.microsoft.com/office/drawing/2018/hyperlinkcolor" val="tx"/>
                    </a:ext>
                  </a:extLst>
                </a:hlinkClick>
              </a:rPr>
              <a:t>NARIADENIE KOMISIE (EÚ) č. 459/2017</a:t>
            </a:r>
            <a:r>
              <a:rPr lang="sk-SK" sz="3600" dirty="0">
                <a:latin typeface="Calibri" panose="020F0502020204030204" pitchFamily="34" charset="0"/>
              </a:rPr>
              <a:t> zo 16. marca 2017, ktorým sa stanovuje sieťový predpis o mechanizmoch prideľovania kapacity v plynárenských prepravných sieťach a ktorým sa zrušuje nariadenie (EÚ) č. 984/2013.</a:t>
            </a:r>
          </a:p>
          <a:p>
            <a:pPr marR="120015" algn="just"/>
            <a:r>
              <a:rPr lang="sk-SK" sz="3600" dirty="0">
                <a:latin typeface="Calibri" panose="020F0502020204030204" pitchFamily="34" charset="0"/>
                <a:hlinkClick r:id="rId12" tooltip="NARIADENIE KOMISIE (EÚ) 460/2017; [PDF, nové okno]">
                  <a:extLst>
                    <a:ext uri="{A12FA001-AC4F-418D-AE19-62706E023703}">
                      <ahyp:hlinkClr xmlns:ahyp="http://schemas.microsoft.com/office/drawing/2018/hyperlinkcolor" val="tx"/>
                    </a:ext>
                  </a:extLst>
                </a:hlinkClick>
              </a:rPr>
              <a:t>NARIADENIE KOMISIE (EÚ) č. 460/2017</a:t>
            </a:r>
            <a:r>
              <a:rPr lang="sk-SK" sz="3600" dirty="0">
                <a:latin typeface="Calibri" panose="020F0502020204030204" pitchFamily="34" charset="0"/>
              </a:rPr>
              <a:t> zo 16. marca 2017, ktorým sa stanovuje sieťový predpis o harmonizovaných štruktúrach taríf za prepravu plynu.</a:t>
            </a:r>
          </a:p>
          <a:p>
            <a:pPr marR="120015" algn="just"/>
            <a:r>
              <a:rPr lang="sk-SK" sz="3600" dirty="0">
                <a:latin typeface="Calibri" panose="020F0502020204030204" pitchFamily="34" charset="0"/>
                <a:hlinkClick r:id="rId13" tooltip="NARIADENIE KOMISIE (EÚ) 1719/2016; [PDF, nové okno]">
                  <a:extLst>
                    <a:ext uri="{A12FA001-AC4F-418D-AE19-62706E023703}">
                      <ahyp:hlinkClr xmlns:ahyp="http://schemas.microsoft.com/office/drawing/2018/hyperlinkcolor" val="tx"/>
                    </a:ext>
                  </a:extLst>
                </a:hlinkClick>
              </a:rPr>
              <a:t>NARIADENIE KOMISIE (EÚ) č. 1719/2016</a:t>
            </a:r>
            <a:r>
              <a:rPr lang="sk-SK" sz="3600" dirty="0">
                <a:latin typeface="Calibri" panose="020F0502020204030204" pitchFamily="34" charset="0"/>
              </a:rPr>
              <a:t> z 26. septembra, ktorým sa stanovuje usmernenie pre prideľovanie dlhodobých kapacít.</a:t>
            </a:r>
          </a:p>
          <a:p>
            <a:pPr marR="120015" algn="just"/>
            <a:r>
              <a:rPr lang="sk-SK" sz="3600" dirty="0">
                <a:latin typeface="Calibri" panose="020F0502020204030204" pitchFamily="34" charset="0"/>
                <a:hlinkClick r:id="rId14" tooltip="NARIADENIE KOMISIE (EÚ) 1447/2016; [PDF, nové okno]">
                  <a:extLst>
                    <a:ext uri="{A12FA001-AC4F-418D-AE19-62706E023703}">
                      <ahyp:hlinkClr xmlns:ahyp="http://schemas.microsoft.com/office/drawing/2018/hyperlinkcolor" val="tx"/>
                    </a:ext>
                  </a:extLst>
                </a:hlinkClick>
              </a:rPr>
              <a:t>NARIADENIE KOMISIE (EÚ) č. 1447/2016</a:t>
            </a:r>
            <a:r>
              <a:rPr lang="sk-SK" sz="3600" dirty="0">
                <a:latin typeface="Calibri" panose="020F0502020204030204" pitchFamily="34" charset="0"/>
              </a:rPr>
              <a:t> z 26. augusta 2016, ktorým sa stanovuje sieťový predpis o požiadavkách na pripojenie sietí jednosmerného prúdu vysokého napätia a jednosmerne pripojených jednotiek parku zdrojov do elektrizačnej sústavy.</a:t>
            </a:r>
          </a:p>
          <a:p>
            <a:pPr marR="120015" lvl="0" algn="just"/>
            <a:r>
              <a:rPr lang="sk-SK" sz="3600" dirty="0">
                <a:latin typeface="Calibri" panose="020F0502020204030204" pitchFamily="34" charset="0"/>
                <a:hlinkClick r:id="rId15" tooltip="NARIADENIE KOMISIE (EÚ) 1388/2016; [PDF, nové okno]">
                  <a:extLst>
                    <a:ext uri="{A12FA001-AC4F-418D-AE19-62706E023703}">
                      <ahyp:hlinkClr xmlns:ahyp="http://schemas.microsoft.com/office/drawing/2018/hyperlinkcolor" val="tx"/>
                    </a:ext>
                  </a:extLst>
                </a:hlinkClick>
              </a:rPr>
              <a:t>NARIADENIE KOMISIE (EÚ) č. 1388/2016</a:t>
            </a:r>
            <a:r>
              <a:rPr lang="sk-SK" sz="3600" dirty="0">
                <a:latin typeface="Calibri" panose="020F0502020204030204" pitchFamily="34" charset="0"/>
              </a:rPr>
              <a:t> zo 17. augusta 2016, ktorým sa stanovuje sieťový predpis pre pripojenie odberateľov do elektrizačnej sústavy.</a:t>
            </a:r>
          </a:p>
          <a:p>
            <a:pPr marR="120015" lvl="0" algn="just"/>
            <a:r>
              <a:rPr lang="sk-SK" sz="3600" dirty="0">
                <a:latin typeface="Calibri" panose="020F0502020204030204" pitchFamily="34" charset="0"/>
                <a:hlinkClick r:id="rId16" tooltip="NARIADENIE KOMISIE (EÚ) č. 631/2016; [PDF, nové okno]">
                  <a:extLst>
                    <a:ext uri="{A12FA001-AC4F-418D-AE19-62706E023703}">
                      <ahyp:hlinkClr xmlns:ahyp="http://schemas.microsoft.com/office/drawing/2018/hyperlinkcolor" val="tx"/>
                    </a:ext>
                  </a:extLst>
                </a:hlinkClick>
              </a:rPr>
              <a:t>NARIADENIE KOMISIE (EÚ) č. 631/2016</a:t>
            </a:r>
            <a:r>
              <a:rPr lang="sk-SK" sz="3600" dirty="0">
                <a:latin typeface="Calibri" panose="020F0502020204030204" pitchFamily="34" charset="0"/>
              </a:rPr>
              <a:t> zo 14. apríla 2016, ktorým sa stanovuje sieťový predpis pre požiadavky na pripojenie výrobcov elektriny do elektrizačnej sústavy.</a:t>
            </a:r>
          </a:p>
        </p:txBody>
      </p:sp>
      <p:sp>
        <p:nvSpPr>
          <p:cNvPr id="2" name="Title 1"/>
          <p:cNvSpPr>
            <a:spLocks noGrp="1"/>
          </p:cNvSpPr>
          <p:nvPr>
            <p:ph type="title"/>
          </p:nvPr>
        </p:nvSpPr>
        <p:spPr>
          <a:xfrm>
            <a:off x="457200" y="274638"/>
            <a:ext cx="8229600" cy="788639"/>
          </a:xfrm>
        </p:spPr>
        <p:txBody>
          <a:bodyPr>
            <a:normAutofit/>
          </a:bodyPr>
          <a:lstStyle/>
          <a:p>
            <a:r>
              <a:rPr lang="sk-SK" sz="2000" dirty="0">
                <a:solidFill>
                  <a:schemeClr val="tx1"/>
                </a:solidFill>
              </a:rPr>
              <a:t>Legislatíva - pokračovanie </a:t>
            </a:r>
          </a:p>
        </p:txBody>
      </p:sp>
    </p:spTree>
    <p:extLst>
      <p:ext uri="{BB962C8B-B14F-4D97-AF65-F5344CB8AC3E}">
        <p14:creationId xmlns:p14="http://schemas.microsoft.com/office/powerpoint/2010/main" val="235181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R="120015" lvl="0" algn="just">
              <a:buFont typeface="Wingdings" panose="05000000000000000000" pitchFamily="2" charset="2"/>
              <a:buChar char="Ø"/>
            </a:pPr>
            <a:r>
              <a:rPr lang="sk-SK" sz="1100" dirty="0">
                <a:latin typeface="Calibri" panose="020F0502020204030204" pitchFamily="34" charset="0"/>
              </a:rPr>
              <a:t>Vyhláška Ministerstva práce, sociálnych vecí a rodiny Slovenskej republiky č. 508/2009  Z. z.,  ktorou sa ustanovujú podrobnosti na zaistenie bezpečnosti a ochrany zdravia pri práci s technickými zariadeniami tlakovými, zdvíhacími, elektrickými a plynovými a ktorou sa ustanovujú technické zariadenia, ktoré sa považujú za vyhradené technické zariadenia v znení neskorších predpisov.</a:t>
            </a:r>
          </a:p>
          <a:p>
            <a:pPr marR="120015" lvl="0" algn="just"/>
            <a:r>
              <a:rPr lang="sk-SK" sz="1100" dirty="0">
                <a:latin typeface="Calibri" panose="020F0502020204030204" pitchFamily="34" charset="0"/>
              </a:rPr>
              <a:t>Vyhláška Úradu pre reguláciu sieťových odvetví č. 24/2013 Z. z. ktorou sa ustanovujú pravidlá pre fungovanie vnútorného trhu s elektrinou a pravidlá pre fungovanie vnútorného trhu s plynom v znení neskorších predpisov.</a:t>
            </a:r>
          </a:p>
          <a:p>
            <a:pPr marR="120015" lvl="0" algn="just"/>
            <a:r>
              <a:rPr lang="sk-SK" sz="1100" dirty="0">
                <a:latin typeface="Calibri" panose="020F0502020204030204" pitchFamily="34" charset="0"/>
              </a:rPr>
              <a:t>Vyhláška Ministerstva hospodárstva SR č. 240/2016 Z. z. ktorou sa ustanovuje teplota teplej úžitkovej vody na odbernom mieste, pravidlá rozpočítavania množstva tepla dodaného v teplej úžitkovej vode a rozpočítavania množstva tepla.</a:t>
            </a:r>
          </a:p>
          <a:p>
            <a:pPr marR="120015" lvl="0" algn="just"/>
            <a:r>
              <a:rPr lang="sk-SK" sz="1100" dirty="0">
                <a:latin typeface="Calibri" panose="020F0502020204030204" pitchFamily="34" charset="0"/>
              </a:rPr>
              <a:t>Vyhláška Ministerstva hospodárstva SR č. 292/2012 Z. z. ktorou sa ustanovuje spôsob výpočtu škody spôsobenej neoprávneným odberom elektriny.</a:t>
            </a:r>
          </a:p>
          <a:p>
            <a:pPr marR="120015" algn="just"/>
            <a:r>
              <a:rPr lang="cs-CZ" sz="1100" dirty="0">
                <a:latin typeface="Calibri" panose="020F0502020204030204" pitchFamily="34" charset="0"/>
              </a:rPr>
              <a:t>Vyhláška Ministerstva </a:t>
            </a:r>
            <a:r>
              <a:rPr lang="cs-CZ" sz="1100" dirty="0" err="1">
                <a:latin typeface="Calibri" panose="020F0502020204030204" pitchFamily="34" charset="0"/>
              </a:rPr>
              <a:t>hospodárstva</a:t>
            </a:r>
            <a:r>
              <a:rPr lang="cs-CZ" sz="1100" dirty="0">
                <a:latin typeface="Calibri" panose="020F0502020204030204" pitchFamily="34" charset="0"/>
              </a:rPr>
              <a:t> SR č. 449/2012 Z. z. </a:t>
            </a:r>
            <a:r>
              <a:rPr lang="cs-CZ" sz="1100" dirty="0" err="1">
                <a:latin typeface="Calibri" panose="020F0502020204030204" pitchFamily="34" charset="0"/>
              </a:rPr>
              <a:t>ktorou</a:t>
            </a:r>
            <a:r>
              <a:rPr lang="cs-CZ" sz="1100" dirty="0">
                <a:latin typeface="Calibri" panose="020F0502020204030204" pitchFamily="34" charset="0"/>
              </a:rPr>
              <a:t> </a:t>
            </a:r>
            <a:r>
              <a:rPr lang="cs-CZ" sz="1100" dirty="0" err="1">
                <a:latin typeface="Calibri" panose="020F0502020204030204" pitchFamily="34" charset="0"/>
              </a:rPr>
              <a:t>sa</a:t>
            </a:r>
            <a:r>
              <a:rPr lang="cs-CZ" sz="1100" dirty="0">
                <a:latin typeface="Calibri" panose="020F0502020204030204" pitchFamily="34" charset="0"/>
              </a:rPr>
              <a:t> ustanovuje </a:t>
            </a:r>
            <a:r>
              <a:rPr lang="cs-CZ" sz="1100" dirty="0" err="1">
                <a:latin typeface="Calibri" panose="020F0502020204030204" pitchFamily="34" charset="0"/>
              </a:rPr>
              <a:t>spôsob</a:t>
            </a:r>
            <a:r>
              <a:rPr lang="cs-CZ" sz="1100" dirty="0">
                <a:latin typeface="Calibri" panose="020F0502020204030204" pitchFamily="34" charset="0"/>
              </a:rPr>
              <a:t> výpočtu škody </a:t>
            </a:r>
            <a:r>
              <a:rPr lang="cs-CZ" sz="1100" dirty="0" err="1">
                <a:latin typeface="Calibri" panose="020F0502020204030204" pitchFamily="34" charset="0"/>
              </a:rPr>
              <a:t>spôsobenej</a:t>
            </a:r>
            <a:r>
              <a:rPr lang="cs-CZ" sz="1100" dirty="0">
                <a:latin typeface="Calibri" panose="020F0502020204030204" pitchFamily="34" charset="0"/>
              </a:rPr>
              <a:t> </a:t>
            </a:r>
            <a:r>
              <a:rPr lang="cs-CZ" sz="1100" dirty="0" err="1">
                <a:latin typeface="Calibri" panose="020F0502020204030204" pitchFamily="34" charset="0"/>
              </a:rPr>
              <a:t>neoprávneným</a:t>
            </a:r>
            <a:r>
              <a:rPr lang="cs-CZ" sz="1100" dirty="0">
                <a:latin typeface="Calibri" panose="020F0502020204030204" pitchFamily="34" charset="0"/>
              </a:rPr>
              <a:t> </a:t>
            </a:r>
            <a:r>
              <a:rPr lang="cs-CZ" sz="1100" dirty="0" err="1">
                <a:latin typeface="Calibri" panose="020F0502020204030204" pitchFamily="34" charset="0"/>
              </a:rPr>
              <a:t>odberom</a:t>
            </a:r>
            <a:r>
              <a:rPr lang="cs-CZ" sz="1100" dirty="0">
                <a:latin typeface="Calibri" panose="020F0502020204030204" pitchFamily="34" charset="0"/>
              </a:rPr>
              <a:t> plynu.</a:t>
            </a:r>
          </a:p>
          <a:p>
            <a:pPr marR="120015" algn="just"/>
            <a:endParaRPr lang="cs-CZ" sz="1100" dirty="0">
              <a:latin typeface="Calibri" panose="020F0502020204030204" pitchFamily="34" charset="0"/>
            </a:endParaRPr>
          </a:p>
          <a:p>
            <a:pPr marR="120015" algn="just"/>
            <a:endParaRPr lang="sk-SK" sz="1100" dirty="0">
              <a:latin typeface="Calibri" panose="020F0502020204030204" pitchFamily="34" charset="0"/>
            </a:endParaRPr>
          </a:p>
          <a:p>
            <a:pPr marL="109728" indent="0">
              <a:buNone/>
            </a:pPr>
            <a:r>
              <a:rPr lang="sk-SK" b="1" dirty="0"/>
              <a:t>A INÉ</a:t>
            </a:r>
          </a:p>
        </p:txBody>
      </p:sp>
      <p:sp>
        <p:nvSpPr>
          <p:cNvPr id="2" name="Title 1"/>
          <p:cNvSpPr>
            <a:spLocks noGrp="1"/>
          </p:cNvSpPr>
          <p:nvPr>
            <p:ph type="title"/>
          </p:nvPr>
        </p:nvSpPr>
        <p:spPr/>
        <p:txBody>
          <a:bodyPr>
            <a:normAutofit/>
          </a:bodyPr>
          <a:lstStyle/>
          <a:p>
            <a:r>
              <a:rPr lang="sk-SK" sz="2000" dirty="0">
                <a:solidFill>
                  <a:schemeClr val="tx1"/>
                </a:solidFill>
              </a:rPr>
              <a:t>Legislatíva pokračovanie </a:t>
            </a:r>
          </a:p>
        </p:txBody>
      </p:sp>
    </p:spTree>
    <p:extLst>
      <p:ext uri="{BB962C8B-B14F-4D97-AF65-F5344CB8AC3E}">
        <p14:creationId xmlns:p14="http://schemas.microsoft.com/office/powerpoint/2010/main" val="42407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pPr marL="109728" indent="0">
              <a:buNone/>
            </a:pPr>
            <a:r>
              <a:rPr lang="sk-SK" sz="2000" b="1" dirty="0"/>
              <a:t>Sieťovými odvetviami sú podľa zákona č. 250/2012 </a:t>
            </a:r>
            <a:r>
              <a:rPr lang="sk-SK" sz="2000" b="1" dirty="0" err="1"/>
              <a:t>Z.z</a:t>
            </a:r>
            <a:r>
              <a:rPr lang="sk-SK" sz="2000" b="1" dirty="0"/>
              <a:t>. </a:t>
            </a:r>
          </a:p>
          <a:p>
            <a:pPr marL="109728" indent="0">
              <a:buNone/>
            </a:pPr>
            <a:endParaRPr lang="sk-SK" sz="2000" b="1" dirty="0"/>
          </a:p>
          <a:p>
            <a:pPr marL="109728" indent="0">
              <a:buNone/>
            </a:pPr>
            <a:endParaRPr lang="sk-SK" sz="2000" b="1" dirty="0"/>
          </a:p>
          <a:p>
            <a:pPr algn="just"/>
            <a:r>
              <a:rPr lang="sk-SK" sz="2000" b="0" i="0" dirty="0">
                <a:effectLst/>
                <a:highlight>
                  <a:srgbClr val="FFFFFF"/>
                </a:highlight>
                <a:latin typeface="Open Sans" panose="020B0606030504020204" pitchFamily="34" charset="0"/>
              </a:rPr>
              <a:t>1. elektroenergetika,</a:t>
            </a:r>
          </a:p>
          <a:p>
            <a:pPr algn="just"/>
            <a:endParaRPr lang="sk-SK" sz="2000" b="0" i="0" dirty="0">
              <a:effectLst/>
              <a:highlight>
                <a:srgbClr val="FFFFFF"/>
              </a:highlight>
              <a:latin typeface="Open Sans" panose="020B0606030504020204" pitchFamily="34" charset="0"/>
            </a:endParaRPr>
          </a:p>
          <a:p>
            <a:pPr algn="just"/>
            <a:r>
              <a:rPr lang="sk-SK" sz="2000" b="0" i="0" dirty="0">
                <a:effectLst/>
                <a:highlight>
                  <a:srgbClr val="FFFFFF"/>
                </a:highlight>
                <a:latin typeface="Open Sans" panose="020B0606030504020204" pitchFamily="34" charset="0"/>
              </a:rPr>
              <a:t>2. plynárenstvo,</a:t>
            </a:r>
          </a:p>
          <a:p>
            <a:pPr algn="just"/>
            <a:endParaRPr lang="sk-SK" sz="2000" b="0" i="0" dirty="0">
              <a:effectLst/>
              <a:highlight>
                <a:srgbClr val="FFFFFF"/>
              </a:highlight>
              <a:latin typeface="Open Sans" panose="020B0606030504020204" pitchFamily="34" charset="0"/>
            </a:endParaRPr>
          </a:p>
          <a:p>
            <a:pPr algn="just"/>
            <a:r>
              <a:rPr lang="sk-SK" sz="2000" b="0" i="0" dirty="0">
                <a:effectLst/>
                <a:highlight>
                  <a:srgbClr val="FFFFFF"/>
                </a:highlight>
                <a:latin typeface="Open Sans" panose="020B0606030504020204" pitchFamily="34" charset="0"/>
              </a:rPr>
              <a:t>3. tepelná energetika,</a:t>
            </a:r>
          </a:p>
          <a:p>
            <a:pPr algn="just"/>
            <a:endParaRPr lang="sk-SK" sz="2000" b="0" i="0" dirty="0">
              <a:effectLst/>
              <a:highlight>
                <a:srgbClr val="FFFFFF"/>
              </a:highlight>
              <a:latin typeface="Open Sans" panose="020B0606030504020204" pitchFamily="34" charset="0"/>
            </a:endParaRPr>
          </a:p>
          <a:p>
            <a:pPr algn="just"/>
            <a:r>
              <a:rPr lang="sk-SK" sz="2000" b="0" i="0" dirty="0">
                <a:effectLst/>
                <a:highlight>
                  <a:srgbClr val="FFFFFF"/>
                </a:highlight>
                <a:latin typeface="Open Sans" panose="020B0606030504020204" pitchFamily="34" charset="0"/>
              </a:rPr>
              <a:t>4. vodné hospodárstvo,</a:t>
            </a:r>
          </a:p>
          <a:p>
            <a:endParaRPr lang="sk-SK" dirty="0"/>
          </a:p>
          <a:p>
            <a:pPr>
              <a:buNone/>
            </a:pPr>
            <a:endParaRPr lang="sk-SK" dirty="0"/>
          </a:p>
        </p:txBody>
      </p:sp>
      <p:sp>
        <p:nvSpPr>
          <p:cNvPr id="3" name="Nadpis 2"/>
          <p:cNvSpPr>
            <a:spLocks noGrp="1"/>
          </p:cNvSpPr>
          <p:nvPr>
            <p:ph type="title"/>
          </p:nvPr>
        </p:nvSpPr>
        <p:spPr/>
        <p:txBody>
          <a:bodyPr>
            <a:normAutofit/>
          </a:bodyPr>
          <a:lstStyle/>
          <a:p>
            <a:r>
              <a:rPr lang="sk-SK" sz="3200" dirty="0">
                <a:solidFill>
                  <a:schemeClr val="tx1"/>
                </a:solidFill>
              </a:rPr>
              <a:t>Ceny v sieťových odvetviach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124744"/>
            <a:ext cx="8219256" cy="4882547"/>
          </a:xfrm>
        </p:spPr>
        <p:txBody>
          <a:bodyPr>
            <a:normAutofit lnSpcReduction="10000"/>
          </a:bodyPr>
          <a:lstStyle/>
          <a:p>
            <a:pPr marL="109728" indent="0">
              <a:buNone/>
            </a:pPr>
            <a:r>
              <a:rPr lang="sk-SK" sz="2000" dirty="0"/>
              <a:t>Základný vzorec pre cenotvorbu je</a:t>
            </a:r>
          </a:p>
          <a:p>
            <a:r>
              <a:rPr lang="sk-SK" sz="2000" dirty="0"/>
              <a:t>PV = PN + O + PZ  (+/-) ostatné položky</a:t>
            </a:r>
          </a:p>
          <a:p>
            <a:r>
              <a:rPr lang="sk-SK" sz="2000" dirty="0"/>
              <a:t>PZ = RAB x WACC</a:t>
            </a:r>
          </a:p>
          <a:p>
            <a:pPr marL="109728" indent="0">
              <a:buNone/>
            </a:pPr>
            <a:endParaRPr lang="sk-SK" sz="2000" dirty="0"/>
          </a:p>
          <a:p>
            <a:pPr marL="109728" indent="0">
              <a:buNone/>
            </a:pPr>
            <a:r>
              <a:rPr lang="sk-SK" sz="2000" dirty="0"/>
              <a:t>kde</a:t>
            </a:r>
          </a:p>
          <a:p>
            <a:pPr marL="109728" indent="0">
              <a:buNone/>
            </a:pPr>
            <a:r>
              <a:rPr lang="sk-SK" sz="1500" dirty="0"/>
              <a:t>PV povolený výnos</a:t>
            </a:r>
          </a:p>
          <a:p>
            <a:pPr marL="109728" indent="0">
              <a:buNone/>
            </a:pPr>
            <a:r>
              <a:rPr lang="sk-SK" sz="1500" dirty="0"/>
              <a:t>PZ primeraný zisk</a:t>
            </a:r>
          </a:p>
          <a:p>
            <a:pPr marL="109728" indent="0">
              <a:buNone/>
            </a:pPr>
            <a:r>
              <a:rPr lang="sk-SK" sz="1500" dirty="0"/>
              <a:t>O odpisy</a:t>
            </a:r>
          </a:p>
          <a:p>
            <a:pPr marL="109728" indent="0">
              <a:buNone/>
            </a:pPr>
            <a:r>
              <a:rPr lang="sk-SK" sz="1500" dirty="0"/>
              <a:t>RAB = Regulovaná báza aktív.</a:t>
            </a:r>
          </a:p>
          <a:p>
            <a:pPr marL="109728" indent="0">
              <a:buNone/>
            </a:pPr>
            <a:r>
              <a:rPr lang="sk-SK" sz="1500" dirty="0"/>
              <a:t>WACC Miera výnosnosti kapitálu (V EU sa pohybuje v intervale od 5 do 10 %, v SR je 5,3%)</a:t>
            </a:r>
          </a:p>
          <a:p>
            <a:endParaRPr lang="sk-SK" sz="2000" dirty="0"/>
          </a:p>
          <a:p>
            <a:pPr marL="109728" indent="0">
              <a:buNone/>
            </a:pPr>
            <a:r>
              <a:rPr lang="sk-SK" sz="2000" dirty="0"/>
              <a:t>Hodnota RAB sa stanovuje podľa vyhl. MS SR č. 492/2004 Z. z., zákona č. 250/202 Z. z., 251/2012 Z. z. a č. 309/2009 Z. z. a </a:t>
            </a:r>
            <a:r>
              <a:rPr lang="sk-SK" sz="2000" b="1" dirty="0"/>
              <a:t>vyhlášok vydávaných Úradom pre reguláciu sieťových odvetví (ďalej len URSO).</a:t>
            </a:r>
          </a:p>
          <a:p>
            <a:pPr marL="109728" indent="0">
              <a:buNone/>
            </a:pPr>
            <a:endParaRPr lang="sk-SK" sz="1600" b="1" dirty="0"/>
          </a:p>
        </p:txBody>
      </p:sp>
      <p:sp>
        <p:nvSpPr>
          <p:cNvPr id="3" name="Nadpis 2"/>
          <p:cNvSpPr>
            <a:spLocks noGrp="1"/>
          </p:cNvSpPr>
          <p:nvPr>
            <p:ph type="title"/>
          </p:nvPr>
        </p:nvSpPr>
        <p:spPr>
          <a:xfrm>
            <a:off x="467544" y="274638"/>
            <a:ext cx="8219256" cy="778098"/>
          </a:xfrm>
        </p:spPr>
        <p:txBody>
          <a:bodyPr>
            <a:normAutofit/>
          </a:bodyPr>
          <a:lstStyle/>
          <a:p>
            <a:r>
              <a:rPr lang="sk-SK" sz="3600" dirty="0">
                <a:solidFill>
                  <a:schemeClr val="tx1"/>
                </a:solidFill>
              </a:rPr>
              <a:t>Všeobecne</a:t>
            </a:r>
            <a:r>
              <a:rPr lang="sk-SK" sz="3600" dirty="0"/>
              <a:t> </a:t>
            </a:r>
          </a:p>
        </p:txBody>
      </p:sp>
    </p:spTree>
    <p:extLst>
      <p:ext uri="{BB962C8B-B14F-4D97-AF65-F5344CB8AC3E}">
        <p14:creationId xmlns:p14="http://schemas.microsoft.com/office/powerpoint/2010/main" val="157652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a:extLst>
              <a:ext uri="{FF2B5EF4-FFF2-40B4-BE49-F238E27FC236}">
                <a16:creationId xmlns:a16="http://schemas.microsoft.com/office/drawing/2014/main" id="{340882FE-918E-C693-E6D4-D702057AB5CE}"/>
              </a:ext>
            </a:extLst>
          </p:cNvPr>
          <p:cNvPicPr>
            <a:picLocks noGrp="1" noChangeAspect="1"/>
          </p:cNvPicPr>
          <p:nvPr>
            <p:ph idx="1"/>
          </p:nvPr>
        </p:nvPicPr>
        <p:blipFill>
          <a:blip r:embed="rId2"/>
          <a:stretch>
            <a:fillRect/>
          </a:stretch>
        </p:blipFill>
        <p:spPr>
          <a:xfrm>
            <a:off x="323528" y="1052736"/>
            <a:ext cx="8229600" cy="4462099"/>
          </a:xfrm>
          <a:prstGeom prst="rect">
            <a:avLst/>
          </a:prstGeom>
        </p:spPr>
      </p:pic>
      <p:sp>
        <p:nvSpPr>
          <p:cNvPr id="3" name="Nadpis 2">
            <a:extLst>
              <a:ext uri="{FF2B5EF4-FFF2-40B4-BE49-F238E27FC236}">
                <a16:creationId xmlns:a16="http://schemas.microsoft.com/office/drawing/2014/main" id="{8C115536-4F41-54AF-DCDF-010CB166BAAA}"/>
              </a:ext>
            </a:extLst>
          </p:cNvPr>
          <p:cNvSpPr>
            <a:spLocks noGrp="1"/>
          </p:cNvSpPr>
          <p:nvPr>
            <p:ph type="title"/>
          </p:nvPr>
        </p:nvSpPr>
        <p:spPr/>
        <p:txBody>
          <a:bodyPr>
            <a:normAutofit/>
          </a:bodyPr>
          <a:lstStyle/>
          <a:p>
            <a:r>
              <a:rPr lang="sk-SK" sz="2000" dirty="0">
                <a:solidFill>
                  <a:schemeClr val="tx1"/>
                </a:solidFill>
              </a:rPr>
              <a:t>Vývoj cien elektriny</a:t>
            </a:r>
          </a:p>
        </p:txBody>
      </p:sp>
    </p:spTree>
    <p:extLst>
      <p:ext uri="{BB962C8B-B14F-4D97-AF65-F5344CB8AC3E}">
        <p14:creationId xmlns:p14="http://schemas.microsoft.com/office/powerpoint/2010/main" val="64001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124744"/>
            <a:ext cx="8219256" cy="4882547"/>
          </a:xfrm>
        </p:spPr>
        <p:txBody>
          <a:bodyPr>
            <a:normAutofit/>
          </a:bodyPr>
          <a:lstStyle/>
          <a:p>
            <a:pPr marL="109728" indent="0">
              <a:buNone/>
            </a:pPr>
            <a:r>
              <a:rPr lang="sk-SK" sz="2000" dirty="0"/>
              <a:t>Cena elektriny sa skladá z troch prvkov</a:t>
            </a:r>
          </a:p>
          <a:p>
            <a:pPr marL="109728" indent="0">
              <a:buNone/>
            </a:pPr>
            <a:endParaRPr lang="sk-SK" sz="2000" b="1" dirty="0"/>
          </a:p>
          <a:p>
            <a:pPr marL="109728" indent="0">
              <a:buNone/>
            </a:pPr>
            <a:r>
              <a:rPr lang="sk-SK" sz="2000" b="1" dirty="0"/>
              <a:t>KOMODITA</a:t>
            </a:r>
          </a:p>
          <a:p>
            <a:pPr marL="109728" indent="0">
              <a:buNone/>
            </a:pPr>
            <a:endParaRPr lang="sk-SK" sz="2000" b="1" dirty="0"/>
          </a:p>
          <a:p>
            <a:pPr marL="109728" indent="0">
              <a:buNone/>
            </a:pPr>
            <a:r>
              <a:rPr lang="sk-SK" sz="2000" b="1" dirty="0"/>
              <a:t>PRENOS a DISTRIBÚCIA (vrátane strát)</a:t>
            </a:r>
          </a:p>
          <a:p>
            <a:pPr marL="109728" indent="0">
              <a:buNone/>
            </a:pPr>
            <a:endParaRPr lang="sk-SK" sz="2000" b="1" dirty="0"/>
          </a:p>
          <a:p>
            <a:pPr marL="109728" indent="0">
              <a:buNone/>
            </a:pPr>
            <a:r>
              <a:rPr lang="sk-SK" sz="2000" b="1" dirty="0"/>
              <a:t>OSTATNÉ (TPS, </a:t>
            </a:r>
            <a:r>
              <a:rPr lang="sk-SK" sz="2000" b="1" dirty="0" err="1"/>
              <a:t>NJF,Spotrebná</a:t>
            </a:r>
            <a:r>
              <a:rPr lang="sk-SK" sz="2000" b="1" dirty="0"/>
              <a:t> daň)</a:t>
            </a:r>
          </a:p>
          <a:p>
            <a:pPr marL="109728" indent="0">
              <a:buNone/>
            </a:pPr>
            <a:endParaRPr lang="sk-SK" sz="1600" b="1" dirty="0"/>
          </a:p>
        </p:txBody>
      </p:sp>
      <p:sp>
        <p:nvSpPr>
          <p:cNvPr id="3" name="Nadpis 2"/>
          <p:cNvSpPr>
            <a:spLocks noGrp="1"/>
          </p:cNvSpPr>
          <p:nvPr>
            <p:ph type="title"/>
          </p:nvPr>
        </p:nvSpPr>
        <p:spPr>
          <a:xfrm>
            <a:off x="467544" y="274638"/>
            <a:ext cx="8219256" cy="778098"/>
          </a:xfrm>
        </p:spPr>
        <p:txBody>
          <a:bodyPr>
            <a:normAutofit/>
          </a:bodyPr>
          <a:lstStyle/>
          <a:p>
            <a:r>
              <a:rPr lang="sk-SK" sz="3600" dirty="0">
                <a:solidFill>
                  <a:schemeClr val="tx1"/>
                </a:solidFill>
                <a:effectLst/>
              </a:rPr>
              <a:t>Skladba ceny elektriny </a:t>
            </a:r>
          </a:p>
        </p:txBody>
      </p:sp>
    </p:spTree>
    <p:extLst>
      <p:ext uri="{BB962C8B-B14F-4D97-AF65-F5344CB8AC3E}">
        <p14:creationId xmlns:p14="http://schemas.microsoft.com/office/powerpoint/2010/main" val="342839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5CD73D7-2C4B-5077-F151-8A498F073869}"/>
              </a:ext>
            </a:extLst>
          </p:cNvPr>
          <p:cNvSpPr>
            <a:spLocks noGrp="1"/>
          </p:cNvSpPr>
          <p:nvPr>
            <p:ph type="title"/>
          </p:nvPr>
        </p:nvSpPr>
        <p:spPr/>
        <p:txBody>
          <a:bodyPr/>
          <a:lstStyle/>
          <a:p>
            <a:r>
              <a:rPr lang="sk-SK" dirty="0"/>
              <a:t>Energetický mix SR</a:t>
            </a:r>
          </a:p>
        </p:txBody>
      </p:sp>
      <p:graphicFrame>
        <p:nvGraphicFramePr>
          <p:cNvPr id="4" name="Zástupný objekt pre obsah 3">
            <a:extLst>
              <a:ext uri="{FF2B5EF4-FFF2-40B4-BE49-F238E27FC236}">
                <a16:creationId xmlns:a16="http://schemas.microsoft.com/office/drawing/2014/main" id="{E8F7F143-8D71-4E3D-B6EE-BBB78EA18A0B}"/>
              </a:ext>
            </a:extLst>
          </p:cNvPr>
          <p:cNvGraphicFramePr>
            <a:graphicFrameLocks noGrp="1"/>
          </p:cNvGraphicFramePr>
          <p:nvPr>
            <p:ph idx="1"/>
            <p:extLst>
              <p:ext uri="{D42A27DB-BD31-4B8C-83A1-F6EECF244321}">
                <p14:modId xmlns:p14="http://schemas.microsoft.com/office/powerpoint/2010/main" val="2193934415"/>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152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845</TotalTime>
  <Words>2935</Words>
  <Application>Microsoft Office PowerPoint</Application>
  <PresentationFormat>Prezentácia na obrazovke (4:3)</PresentationFormat>
  <Paragraphs>243</Paragraphs>
  <Slides>21</Slides>
  <Notes>0</Notes>
  <HiddenSlides>0</HiddenSlides>
  <MMClips>0</MMClips>
  <ScaleCrop>false</ScaleCrop>
  <HeadingPairs>
    <vt:vector size="6" baseType="variant">
      <vt:variant>
        <vt:lpstr>Použité písma</vt:lpstr>
      </vt:variant>
      <vt:variant>
        <vt:i4>11</vt:i4>
      </vt:variant>
      <vt:variant>
        <vt:lpstr>Motív</vt:lpstr>
      </vt:variant>
      <vt:variant>
        <vt:i4>1</vt:i4>
      </vt:variant>
      <vt:variant>
        <vt:lpstr>Nadpisy snímok</vt:lpstr>
      </vt:variant>
      <vt:variant>
        <vt:i4>21</vt:i4>
      </vt:variant>
    </vt:vector>
  </HeadingPairs>
  <TitlesOfParts>
    <vt:vector size="33" baseType="lpstr">
      <vt:lpstr>Arial</vt:lpstr>
      <vt:lpstr>Calibri</vt:lpstr>
      <vt:lpstr>Calibri </vt:lpstr>
      <vt:lpstr>Lucida Sans</vt:lpstr>
      <vt:lpstr>Lucida Sans Unicode</vt:lpstr>
      <vt:lpstr>Open Sans</vt:lpstr>
      <vt:lpstr>Times New Roman</vt:lpstr>
      <vt:lpstr>Verdana</vt:lpstr>
      <vt:lpstr>Wingdings</vt:lpstr>
      <vt:lpstr>Wingdings 2</vt:lpstr>
      <vt:lpstr>Wingdings 3</vt:lpstr>
      <vt:lpstr>Concourse</vt:lpstr>
      <vt:lpstr>Cenotvorba v sieťových odvetviach, vývoj cien energií pre obdobia rokov 2025-2027, nové príležitosti pre znalcov v odbore elektrotechnika a energetika. </vt:lpstr>
      <vt:lpstr>Legislatíva </vt:lpstr>
      <vt:lpstr>Legislatíva - pokračovanie </vt:lpstr>
      <vt:lpstr>Legislatíva pokračovanie </vt:lpstr>
      <vt:lpstr>Ceny v sieťových odvetviach</vt:lpstr>
      <vt:lpstr>Všeobecne </vt:lpstr>
      <vt:lpstr>Vývoj cien elektriny</vt:lpstr>
      <vt:lpstr>Skladba ceny elektriny </vt:lpstr>
      <vt:lpstr>Energetický mix SR</vt:lpstr>
      <vt:lpstr>Vývoj cien plynu</vt:lpstr>
      <vt:lpstr>Prezentácia programu PowerPoint</vt:lpstr>
      <vt:lpstr>Pôvod plynu v EU</vt:lpstr>
      <vt:lpstr>Prezentácia programu PowerPoint</vt:lpstr>
      <vt:lpstr>Prezentácia programu PowerPoint</vt:lpstr>
      <vt:lpstr>Prezentácia programu PowerPoint</vt:lpstr>
      <vt:lpstr>Prezentácia programu PowerPoint</vt:lpstr>
      <vt:lpstr>Prezentácia programu PowerPoint</vt:lpstr>
      <vt:lpstr>Perspektívy </vt:lpstr>
      <vt:lpstr>Vyhlášky</vt:lpstr>
      <vt:lpstr>Témy na zamyslenie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kompetencie Úradu pre reguláciu sieťových odvetví</dc:title>
  <dc:creator>Samko</dc:creator>
  <cp:lastModifiedBy>Jozef Holjenčík</cp:lastModifiedBy>
  <cp:revision>70</cp:revision>
  <dcterms:created xsi:type="dcterms:W3CDTF">2012-09-09T12:33:07Z</dcterms:created>
  <dcterms:modified xsi:type="dcterms:W3CDTF">2024-06-05T14:47:53Z</dcterms:modified>
</cp:coreProperties>
</file>